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1676"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vallika\Downloads\Excel%20CapstoneTransactionData_Ongoing_Analysis%20pendin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CapstoneTransactionData_Analysis.xlsx]Customer Level Analysis!PivotTable1</c:name>
    <c:fmtId val="15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Revenue at acquistion month level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'Customer Level Analysis'!$G$40</c:f>
              <c:strCache>
                <c:ptCount val="1"/>
                <c:pt idx="0">
                  <c:v>Total</c:v>
                </c:pt>
              </c:strCache>
            </c:strRef>
          </c:tx>
          <c:spPr>
            <a:solidFill>
              <a:schemeClr val="accent1"/>
            </a:solidFill>
            <a:ln>
              <a:noFill/>
            </a:ln>
            <a:effectLst/>
          </c:spPr>
          <c:invertIfNegative val="0"/>
          <c:cat>
            <c:strRef>
              <c:f>'Customer Level Analysis'!$F$41:$F$50</c:f>
              <c:strCache>
                <c:ptCount val="9"/>
                <c:pt idx="0">
                  <c:v>Jan</c:v>
                </c:pt>
                <c:pt idx="1">
                  <c:v>Feb</c:v>
                </c:pt>
                <c:pt idx="2">
                  <c:v>Mar</c:v>
                </c:pt>
                <c:pt idx="3">
                  <c:v>Apr</c:v>
                </c:pt>
                <c:pt idx="4">
                  <c:v>May</c:v>
                </c:pt>
                <c:pt idx="5">
                  <c:v>Jun</c:v>
                </c:pt>
                <c:pt idx="6">
                  <c:v>Jul</c:v>
                </c:pt>
                <c:pt idx="7">
                  <c:v>Aug</c:v>
                </c:pt>
                <c:pt idx="8">
                  <c:v>Sep</c:v>
                </c:pt>
              </c:strCache>
            </c:strRef>
          </c:cat>
          <c:val>
            <c:numRef>
              <c:f>'Customer Level Analysis'!$G$41:$G$50</c:f>
              <c:numCache>
                <c:formatCode>0.00</c:formatCode>
                <c:ptCount val="9"/>
                <c:pt idx="0">
                  <c:v>367.16998754669987</c:v>
                </c:pt>
                <c:pt idx="1">
                  <c:v>367.27360192423333</c:v>
                </c:pt>
                <c:pt idx="2">
                  <c:v>353.52723112128149</c:v>
                </c:pt>
                <c:pt idx="3">
                  <c:v>376.0888171174808</c:v>
                </c:pt>
                <c:pt idx="4">
                  <c:v>401.83083164300206</c:v>
                </c:pt>
                <c:pt idx="5">
                  <c:v>363.99508877975069</c:v>
                </c:pt>
                <c:pt idx="6">
                  <c:v>360.46654064272212</c:v>
                </c:pt>
                <c:pt idx="7">
                  <c:v>323.25172176308541</c:v>
                </c:pt>
                <c:pt idx="8">
                  <c:v>286.69038052469864</c:v>
                </c:pt>
              </c:numCache>
            </c:numRef>
          </c:val>
          <c:extLst>
            <c:ext xmlns:c16="http://schemas.microsoft.com/office/drawing/2014/chart" uri="{C3380CC4-5D6E-409C-BE32-E72D297353CC}">
              <c16:uniqueId val="{00000000-37CC-401E-A87A-3AE82EACB87D}"/>
            </c:ext>
          </c:extLst>
        </c:ser>
        <c:dLbls>
          <c:showLegendKey val="0"/>
          <c:showVal val="0"/>
          <c:showCatName val="0"/>
          <c:showSerName val="0"/>
          <c:showPercent val="0"/>
          <c:showBubbleSize val="0"/>
        </c:dLbls>
        <c:gapWidth val="219"/>
        <c:overlap val="-27"/>
        <c:axId val="836024872"/>
        <c:axId val="836025952"/>
      </c:barChart>
      <c:catAx>
        <c:axId val="836024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6025952"/>
        <c:crosses val="autoZero"/>
        <c:auto val="1"/>
        <c:lblAlgn val="ctr"/>
        <c:lblOffset val="100"/>
        <c:noMultiLvlLbl val="0"/>
      </c:catAx>
      <c:valAx>
        <c:axId val="83602595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6024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9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on revenue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243799">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5486400" cy="8229838"/>
          </a:xfrm>
          <a:prstGeom prst="rect">
            <a:avLst/>
          </a:prstGeom>
        </p:spPr>
      </p:pic>
      <p:pic>
        <p:nvPicPr>
          <p:cNvPr id="5" name="Image 2" descr="preencoded.png"/>
          <p:cNvPicPr>
            <a:picLocks noChangeAspect="1"/>
          </p:cNvPicPr>
          <p:nvPr/>
        </p:nvPicPr>
        <p:blipFill>
          <a:blip r:embed="rId5"/>
          <a:stretch>
            <a:fillRect/>
          </a:stretch>
        </p:blipFill>
        <p:spPr>
          <a:xfrm>
            <a:off x="91441" y="1108954"/>
            <a:ext cx="5667333" cy="5464964"/>
          </a:xfrm>
          <a:prstGeom prst="rect">
            <a:avLst/>
          </a:prstGeom>
        </p:spPr>
      </p:pic>
      <p:sp>
        <p:nvSpPr>
          <p:cNvPr id="6" name="Text 1"/>
          <p:cNvSpPr/>
          <p:nvPr/>
        </p:nvSpPr>
        <p:spPr>
          <a:xfrm>
            <a:off x="5758774" y="91440"/>
            <a:ext cx="8780185" cy="4306133"/>
          </a:xfrm>
          <a:prstGeom prst="rect">
            <a:avLst/>
          </a:prstGeom>
          <a:noFill/>
          <a:ln/>
        </p:spPr>
        <p:txBody>
          <a:bodyPr wrap="square" rtlCol="0" anchor="t"/>
          <a:lstStyle/>
          <a:p>
            <a:pPr marL="0" indent="0">
              <a:lnSpc>
                <a:spcPts val="7949"/>
              </a:lnSpc>
              <a:buNone/>
            </a:pPr>
            <a:endParaRPr lang="en-US" sz="6600" b="1" dirty="0">
              <a:solidFill>
                <a:srgbClr val="FFFFFF"/>
              </a:solidFill>
              <a:latin typeface="Roboto" pitchFamily="34" charset="0"/>
              <a:ea typeface="Roboto" pitchFamily="34" charset="-122"/>
              <a:cs typeface="Roboto" pitchFamily="34" charset="-120"/>
            </a:endParaRPr>
          </a:p>
          <a:p>
            <a:pPr marL="0" indent="0">
              <a:lnSpc>
                <a:spcPts val="7949"/>
              </a:lnSpc>
              <a:buNone/>
            </a:pPr>
            <a:r>
              <a:rPr lang="en-US" sz="6600" b="1" dirty="0">
                <a:solidFill>
                  <a:srgbClr val="FFFFFF"/>
                </a:solidFill>
                <a:latin typeface="Roboto" pitchFamily="34" charset="0"/>
                <a:ea typeface="Roboto" pitchFamily="34" charset="-122"/>
                <a:cs typeface="Roboto" pitchFamily="34" charset="-120"/>
              </a:rPr>
              <a:t>Freshco Hypermarket Capstone</a:t>
            </a:r>
            <a:endParaRPr lang="en-US" sz="6600" b="1" dirty="0"/>
          </a:p>
        </p:txBody>
      </p:sp>
      <p:sp>
        <p:nvSpPr>
          <p:cNvPr id="7" name="Text 2"/>
          <p:cNvSpPr/>
          <p:nvPr/>
        </p:nvSpPr>
        <p:spPr>
          <a:xfrm>
            <a:off x="6305669" y="4023122"/>
            <a:ext cx="7505462" cy="374452"/>
          </a:xfrm>
          <a:prstGeom prst="rect">
            <a:avLst/>
          </a:prstGeom>
          <a:noFill/>
          <a:ln/>
        </p:spPr>
        <p:txBody>
          <a:bodyPr wrap="none" rtlCol="0" anchor="t"/>
          <a:lstStyle/>
          <a:p>
            <a:pPr marL="0" indent="0">
              <a:lnSpc>
                <a:spcPts val="2949"/>
              </a:lnSpc>
              <a:buNone/>
            </a:pPr>
            <a:r>
              <a:rPr lang="en-US" sz="2800" b="1" dirty="0">
                <a:solidFill>
                  <a:schemeClr val="bg1"/>
                </a:solidFill>
                <a:latin typeface="Roboto" pitchFamily="34" charset="0"/>
                <a:ea typeface="Roboto" pitchFamily="34" charset="-122"/>
                <a:cs typeface="Roboto" pitchFamily="34" charset="-120"/>
              </a:rPr>
              <a:t>Order level Analysis</a:t>
            </a:r>
            <a:endParaRPr lang="en-US" sz="2800" dirty="0">
              <a:solidFill>
                <a:schemeClr val="bg1"/>
              </a:solidFill>
            </a:endParaRPr>
          </a:p>
        </p:txBody>
      </p:sp>
      <p:sp>
        <p:nvSpPr>
          <p:cNvPr id="8" name="Text 3"/>
          <p:cNvSpPr/>
          <p:nvPr/>
        </p:nvSpPr>
        <p:spPr>
          <a:xfrm>
            <a:off x="6305669" y="4660821"/>
            <a:ext cx="7505462" cy="374452"/>
          </a:xfrm>
          <a:prstGeom prst="rect">
            <a:avLst/>
          </a:prstGeom>
          <a:noFill/>
          <a:ln/>
        </p:spPr>
        <p:txBody>
          <a:bodyPr wrap="none" rtlCol="0" anchor="t"/>
          <a:lstStyle/>
          <a:p>
            <a:pPr marL="0" indent="0">
              <a:lnSpc>
                <a:spcPts val="2949"/>
              </a:lnSpc>
              <a:buNone/>
            </a:pPr>
            <a:r>
              <a:rPr lang="en-US" sz="2800" b="1" dirty="0">
                <a:solidFill>
                  <a:schemeClr val="bg1"/>
                </a:solidFill>
                <a:latin typeface="Roboto" pitchFamily="34" charset="0"/>
                <a:ea typeface="Roboto" pitchFamily="34" charset="-122"/>
                <a:cs typeface="Roboto" pitchFamily="34" charset="-120"/>
              </a:rPr>
              <a:t>Completion Rate Analysis</a:t>
            </a:r>
            <a:endParaRPr lang="en-US" sz="2800" dirty="0">
              <a:solidFill>
                <a:schemeClr val="bg1"/>
              </a:solidFill>
            </a:endParaRPr>
          </a:p>
        </p:txBody>
      </p:sp>
      <p:sp>
        <p:nvSpPr>
          <p:cNvPr id="9" name="Text 4"/>
          <p:cNvSpPr/>
          <p:nvPr/>
        </p:nvSpPr>
        <p:spPr>
          <a:xfrm>
            <a:off x="6305669" y="5298519"/>
            <a:ext cx="7505462" cy="374452"/>
          </a:xfrm>
          <a:prstGeom prst="rect">
            <a:avLst/>
          </a:prstGeom>
          <a:noFill/>
          <a:ln/>
        </p:spPr>
        <p:txBody>
          <a:bodyPr wrap="none" rtlCol="0" anchor="t"/>
          <a:lstStyle/>
          <a:p>
            <a:pPr marL="0" indent="0">
              <a:lnSpc>
                <a:spcPts val="2949"/>
              </a:lnSpc>
              <a:buNone/>
            </a:pPr>
            <a:r>
              <a:rPr lang="en-US" sz="2800" b="1" dirty="0">
                <a:solidFill>
                  <a:schemeClr val="bg1"/>
                </a:solidFill>
                <a:latin typeface="Roboto" pitchFamily="34" charset="0"/>
                <a:ea typeface="Roboto" pitchFamily="34" charset="-122"/>
                <a:cs typeface="Roboto" pitchFamily="34" charset="-120"/>
              </a:rPr>
              <a:t>Customer Level Analysis</a:t>
            </a:r>
            <a:endParaRPr lang="en-US" sz="2800" dirty="0">
              <a:solidFill>
                <a:schemeClr val="bg1"/>
              </a:solidFill>
            </a:endParaRPr>
          </a:p>
        </p:txBody>
      </p:sp>
      <p:sp>
        <p:nvSpPr>
          <p:cNvPr id="10" name="Text 5"/>
          <p:cNvSpPr/>
          <p:nvPr/>
        </p:nvSpPr>
        <p:spPr>
          <a:xfrm>
            <a:off x="6305669" y="5936218"/>
            <a:ext cx="7505462" cy="374452"/>
          </a:xfrm>
          <a:prstGeom prst="rect">
            <a:avLst/>
          </a:prstGeom>
          <a:noFill/>
          <a:ln/>
        </p:spPr>
        <p:txBody>
          <a:bodyPr wrap="none" rtlCol="0" anchor="t"/>
          <a:lstStyle/>
          <a:p>
            <a:pPr marL="0" indent="0">
              <a:lnSpc>
                <a:spcPts val="2949"/>
              </a:lnSpc>
              <a:buNone/>
            </a:pPr>
            <a:r>
              <a:rPr lang="en-US" sz="2800" b="1" dirty="0">
                <a:solidFill>
                  <a:schemeClr val="bg1"/>
                </a:solidFill>
                <a:latin typeface="Roboto" pitchFamily="34" charset="0"/>
                <a:ea typeface="Roboto" pitchFamily="34" charset="-122"/>
                <a:cs typeface="Roboto" pitchFamily="34" charset="-120"/>
              </a:rPr>
              <a:t>Delivery Analysis</a:t>
            </a:r>
            <a:endParaRPr lang="en-US" sz="2800" dirty="0">
              <a:solidFill>
                <a:schemeClr val="bg1"/>
              </a:solidFill>
            </a:endParaRPr>
          </a:p>
        </p:txBody>
      </p:sp>
      <p:sp>
        <p:nvSpPr>
          <p:cNvPr id="11" name="Text 6"/>
          <p:cNvSpPr/>
          <p:nvPr/>
        </p:nvSpPr>
        <p:spPr>
          <a:xfrm>
            <a:off x="6305669" y="6573917"/>
            <a:ext cx="7505462" cy="374452"/>
          </a:xfrm>
          <a:prstGeom prst="rect">
            <a:avLst/>
          </a:prstGeom>
          <a:noFill/>
          <a:ln/>
        </p:spPr>
        <p:txBody>
          <a:bodyPr wrap="none" rtlCol="0" anchor="t"/>
          <a:lstStyle/>
          <a:p>
            <a:pPr marL="0" indent="0">
              <a:lnSpc>
                <a:spcPts val="2949"/>
              </a:lnSpc>
              <a:buNone/>
            </a:pPr>
            <a:endParaRPr lang="en-US" sz="1843" dirty="0"/>
          </a:p>
        </p:txBody>
      </p:sp>
      <p:sp>
        <p:nvSpPr>
          <p:cNvPr id="12" name="Text 7"/>
          <p:cNvSpPr/>
          <p:nvPr/>
        </p:nvSpPr>
        <p:spPr>
          <a:xfrm>
            <a:off x="6305669" y="7211616"/>
            <a:ext cx="7505462" cy="374452"/>
          </a:xfrm>
          <a:prstGeom prst="rect">
            <a:avLst/>
          </a:prstGeom>
          <a:noFill/>
          <a:ln/>
        </p:spPr>
        <p:txBody>
          <a:bodyPr wrap="none" rtlCol="0" anchor="t"/>
          <a:lstStyle/>
          <a:p>
            <a:pPr marL="0" indent="0">
              <a:lnSpc>
                <a:spcPts val="2949"/>
              </a:lnSpc>
              <a:buNone/>
            </a:pPr>
            <a:endParaRPr lang="en-US" sz="184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144000" y="0"/>
            <a:ext cx="5486400" cy="8229600"/>
          </a:xfrm>
          <a:prstGeom prst="rect">
            <a:avLst/>
          </a:prstGeom>
        </p:spPr>
      </p:pic>
      <p:sp>
        <p:nvSpPr>
          <p:cNvPr id="6" name="Text 1"/>
          <p:cNvSpPr/>
          <p:nvPr/>
        </p:nvSpPr>
        <p:spPr>
          <a:xfrm>
            <a:off x="716161" y="482799"/>
            <a:ext cx="5155644" cy="880109"/>
          </a:xfrm>
          <a:prstGeom prst="rect">
            <a:avLst/>
          </a:prstGeom>
          <a:noFill/>
          <a:ln/>
        </p:spPr>
        <p:txBody>
          <a:bodyPr wrap="none" rtlCol="0" anchor="t"/>
          <a:lstStyle/>
          <a:p>
            <a:pPr marL="0" indent="0">
              <a:lnSpc>
                <a:spcPts val="5035"/>
              </a:lnSpc>
              <a:buNone/>
            </a:pPr>
            <a:r>
              <a:rPr lang="en-US" sz="6000" b="1" dirty="0">
                <a:solidFill>
                  <a:srgbClr val="FFFFFF"/>
                </a:solidFill>
                <a:latin typeface="Roboto" pitchFamily="34" charset="0"/>
                <a:ea typeface="Roboto" pitchFamily="34" charset="-122"/>
                <a:cs typeface="Roboto" pitchFamily="34" charset="-120"/>
              </a:rPr>
              <a:t>Delivery Time Analysis</a:t>
            </a:r>
            <a:endParaRPr lang="en-US" sz="6000" b="1" dirty="0"/>
          </a:p>
        </p:txBody>
      </p:sp>
      <p:pic>
        <p:nvPicPr>
          <p:cNvPr id="7" name="Image 3" descr="preencoded.png"/>
          <p:cNvPicPr>
            <a:picLocks noChangeAspect="1"/>
          </p:cNvPicPr>
          <p:nvPr/>
        </p:nvPicPr>
        <p:blipFill>
          <a:blip r:embed="rId6"/>
          <a:stretch>
            <a:fillRect/>
          </a:stretch>
        </p:blipFill>
        <p:spPr>
          <a:xfrm>
            <a:off x="716161" y="1506020"/>
            <a:ext cx="1023104" cy="2161223"/>
          </a:xfrm>
          <a:prstGeom prst="rect">
            <a:avLst/>
          </a:prstGeom>
        </p:spPr>
      </p:pic>
      <p:sp>
        <p:nvSpPr>
          <p:cNvPr id="8" name="Text 2"/>
          <p:cNvSpPr/>
          <p:nvPr/>
        </p:nvSpPr>
        <p:spPr>
          <a:xfrm>
            <a:off x="2046208" y="1362908"/>
            <a:ext cx="2557820" cy="452677"/>
          </a:xfrm>
          <a:prstGeom prst="rect">
            <a:avLst/>
          </a:prstGeom>
          <a:noFill/>
          <a:ln/>
        </p:spPr>
        <p:txBody>
          <a:bodyPr wrap="none" rtlCol="0" anchor="t"/>
          <a:lstStyle/>
          <a:p>
            <a:pPr marL="0" indent="0" algn="l">
              <a:lnSpc>
                <a:spcPts val="2518"/>
              </a:lnSpc>
              <a:buNone/>
            </a:pPr>
            <a:r>
              <a:rPr lang="en-US" sz="3200" b="1" dirty="0">
                <a:solidFill>
                  <a:schemeClr val="accent1"/>
                </a:solidFill>
                <a:latin typeface="Roboto" pitchFamily="34" charset="0"/>
                <a:ea typeface="Roboto" pitchFamily="34" charset="-122"/>
                <a:cs typeface="Roboto" pitchFamily="34" charset="-120"/>
              </a:rPr>
              <a:t>Consistent Averages</a:t>
            </a:r>
            <a:endParaRPr lang="en-US" sz="3200" b="1" dirty="0">
              <a:solidFill>
                <a:schemeClr val="accent1"/>
              </a:solidFill>
            </a:endParaRPr>
          </a:p>
        </p:txBody>
      </p:sp>
      <p:sp>
        <p:nvSpPr>
          <p:cNvPr id="9" name="Text 3"/>
          <p:cNvSpPr/>
          <p:nvPr/>
        </p:nvSpPr>
        <p:spPr>
          <a:xfrm>
            <a:off x="2046208" y="1845707"/>
            <a:ext cx="6381631" cy="1790344"/>
          </a:xfrm>
          <a:prstGeom prst="rect">
            <a:avLst/>
          </a:prstGeom>
          <a:noFill/>
          <a:ln/>
        </p:spPr>
        <p:txBody>
          <a:bodyPr wrap="square" rtlCol="0" anchor="t"/>
          <a:lstStyle/>
          <a:p>
            <a:pPr marL="0" indent="0" algn="l">
              <a:lnSpc>
                <a:spcPts val="2578"/>
              </a:lnSpc>
              <a:buNone/>
            </a:pPr>
            <a:r>
              <a:rPr lang="en-US" sz="2400" dirty="0">
                <a:solidFill>
                  <a:srgbClr val="CFD0D8"/>
                </a:solidFill>
                <a:latin typeface="Roboto" pitchFamily="34" charset="0"/>
                <a:ea typeface="Roboto" pitchFamily="34" charset="-122"/>
                <a:cs typeface="Roboto" pitchFamily="34" charset="-120"/>
              </a:rPr>
              <a:t>Delivery times generally range between 8-11 minutes, with some variations across months and delivery areas, with June and July being the quickest months on average. Jan and Sep have slightly higher average times compared to other months</a:t>
            </a:r>
            <a:endParaRPr lang="en-US" sz="2400" dirty="0"/>
          </a:p>
        </p:txBody>
      </p:sp>
      <p:pic>
        <p:nvPicPr>
          <p:cNvPr id="10" name="Image 4" descr="preencoded.png"/>
          <p:cNvPicPr>
            <a:picLocks noChangeAspect="1"/>
          </p:cNvPicPr>
          <p:nvPr/>
        </p:nvPicPr>
        <p:blipFill>
          <a:blip r:embed="rId7"/>
          <a:stretch>
            <a:fillRect/>
          </a:stretch>
        </p:blipFill>
        <p:spPr>
          <a:xfrm>
            <a:off x="716161" y="3678530"/>
            <a:ext cx="1023104" cy="1833801"/>
          </a:xfrm>
          <a:prstGeom prst="rect">
            <a:avLst/>
          </a:prstGeom>
        </p:spPr>
      </p:pic>
      <p:sp>
        <p:nvSpPr>
          <p:cNvPr id="11" name="Text 4"/>
          <p:cNvSpPr/>
          <p:nvPr/>
        </p:nvSpPr>
        <p:spPr>
          <a:xfrm>
            <a:off x="2046208" y="4045151"/>
            <a:ext cx="2557820" cy="412312"/>
          </a:xfrm>
          <a:prstGeom prst="rect">
            <a:avLst/>
          </a:prstGeom>
          <a:noFill/>
          <a:ln/>
        </p:spPr>
        <p:txBody>
          <a:bodyPr wrap="none" rtlCol="0" anchor="t"/>
          <a:lstStyle/>
          <a:p>
            <a:pPr marL="0" indent="0" algn="l">
              <a:lnSpc>
                <a:spcPts val="2518"/>
              </a:lnSpc>
              <a:buNone/>
            </a:pPr>
            <a:r>
              <a:rPr lang="en-US" sz="3200" b="1" dirty="0">
                <a:solidFill>
                  <a:schemeClr val="accent1"/>
                </a:solidFill>
                <a:latin typeface="Roboto" pitchFamily="34" charset="0"/>
                <a:ea typeface="Roboto" pitchFamily="34" charset="-122"/>
                <a:cs typeface="Roboto" pitchFamily="34" charset="-120"/>
              </a:rPr>
              <a:t>Weekday vs. Weekend</a:t>
            </a:r>
            <a:endParaRPr lang="en-US" sz="3200" b="1" dirty="0">
              <a:solidFill>
                <a:schemeClr val="accent1"/>
              </a:solidFill>
            </a:endParaRPr>
          </a:p>
        </p:txBody>
      </p:sp>
      <p:sp>
        <p:nvSpPr>
          <p:cNvPr id="12" name="Text 5"/>
          <p:cNvSpPr/>
          <p:nvPr/>
        </p:nvSpPr>
        <p:spPr>
          <a:xfrm>
            <a:off x="2046208" y="4457463"/>
            <a:ext cx="6381631" cy="1105018"/>
          </a:xfrm>
          <a:prstGeom prst="rect">
            <a:avLst/>
          </a:prstGeom>
          <a:noFill/>
          <a:ln/>
        </p:spPr>
        <p:txBody>
          <a:bodyPr wrap="square" rtlCol="0" anchor="t"/>
          <a:lstStyle/>
          <a:p>
            <a:pPr marL="0" indent="0" algn="l">
              <a:lnSpc>
                <a:spcPts val="2578"/>
              </a:lnSpc>
              <a:buNone/>
            </a:pPr>
            <a:r>
              <a:rPr lang="en-US" sz="2400" dirty="0">
                <a:solidFill>
                  <a:srgbClr val="CFD0D8"/>
                </a:solidFill>
                <a:latin typeface="Roboto" pitchFamily="34" charset="0"/>
                <a:ea typeface="Roboto" pitchFamily="34" charset="-122"/>
                <a:cs typeface="Roboto" pitchFamily="34" charset="-120"/>
              </a:rPr>
              <a:t>There is parity in delivery times between weekdays and weekends, indicating consistent operational efficiency both averaging 9 Min 45 Sec.</a:t>
            </a:r>
            <a:endParaRPr lang="en-US" sz="2400" dirty="0"/>
          </a:p>
        </p:txBody>
      </p:sp>
      <p:pic>
        <p:nvPicPr>
          <p:cNvPr id="13" name="Image 5" descr="preencoded.png"/>
          <p:cNvPicPr>
            <a:picLocks noChangeAspect="1"/>
          </p:cNvPicPr>
          <p:nvPr/>
        </p:nvPicPr>
        <p:blipFill>
          <a:blip r:embed="rId8"/>
          <a:stretch>
            <a:fillRect/>
          </a:stretch>
        </p:blipFill>
        <p:spPr>
          <a:xfrm>
            <a:off x="716161" y="5570219"/>
            <a:ext cx="1023104" cy="1833801"/>
          </a:xfrm>
          <a:prstGeom prst="rect">
            <a:avLst/>
          </a:prstGeom>
        </p:spPr>
      </p:pic>
      <p:sp>
        <p:nvSpPr>
          <p:cNvPr id="14" name="Text 6"/>
          <p:cNvSpPr/>
          <p:nvPr/>
        </p:nvSpPr>
        <p:spPr>
          <a:xfrm>
            <a:off x="2046208" y="5971580"/>
            <a:ext cx="2557820" cy="319683"/>
          </a:xfrm>
          <a:prstGeom prst="rect">
            <a:avLst/>
          </a:prstGeom>
          <a:noFill/>
          <a:ln/>
        </p:spPr>
        <p:txBody>
          <a:bodyPr wrap="none" rtlCol="0" anchor="t"/>
          <a:lstStyle/>
          <a:p>
            <a:pPr marL="0" indent="0" algn="l">
              <a:lnSpc>
                <a:spcPts val="2518"/>
              </a:lnSpc>
              <a:buNone/>
            </a:pPr>
            <a:r>
              <a:rPr lang="en-US" sz="3200" b="1" dirty="0">
                <a:solidFill>
                  <a:schemeClr val="accent1"/>
                </a:solidFill>
                <a:latin typeface="Roboto" pitchFamily="34" charset="0"/>
                <a:ea typeface="Roboto" pitchFamily="34" charset="-122"/>
                <a:cs typeface="Roboto" pitchFamily="34" charset="-120"/>
              </a:rPr>
              <a:t>Time Slot Differences</a:t>
            </a:r>
            <a:endParaRPr lang="en-US" sz="3200" b="1" dirty="0">
              <a:solidFill>
                <a:schemeClr val="accent1"/>
              </a:solidFill>
            </a:endParaRPr>
          </a:p>
        </p:txBody>
      </p:sp>
      <p:sp>
        <p:nvSpPr>
          <p:cNvPr id="15" name="Text 7"/>
          <p:cNvSpPr/>
          <p:nvPr/>
        </p:nvSpPr>
        <p:spPr>
          <a:xfrm>
            <a:off x="2046208" y="6414016"/>
            <a:ext cx="6381631" cy="1105018"/>
          </a:xfrm>
          <a:prstGeom prst="rect">
            <a:avLst/>
          </a:prstGeom>
          <a:noFill/>
          <a:ln/>
        </p:spPr>
        <p:txBody>
          <a:bodyPr wrap="square" rtlCol="0" anchor="t"/>
          <a:lstStyle/>
          <a:p>
            <a:pPr marL="0" indent="0" algn="l">
              <a:lnSpc>
                <a:spcPts val="2578"/>
              </a:lnSpc>
              <a:buNone/>
            </a:pPr>
            <a:r>
              <a:rPr lang="en-US" sz="2400" dirty="0">
                <a:solidFill>
                  <a:srgbClr val="CFD0D8"/>
                </a:solidFill>
                <a:latin typeface="Roboto" pitchFamily="34" charset="0"/>
                <a:ea typeface="Roboto" pitchFamily="34" charset="-122"/>
                <a:cs typeface="Roboto" pitchFamily="34" charset="-120"/>
              </a:rPr>
              <a:t>Evening deliveries take the longest on average (10Min 15 Sec), while Night deliveries are the quickest (9 Min 20 Sec).</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587557" y="820579"/>
            <a:ext cx="5676810" cy="771525"/>
          </a:xfrm>
          <a:prstGeom prst="rect">
            <a:avLst/>
          </a:prstGeom>
          <a:noFill/>
          <a:ln/>
        </p:spPr>
        <p:txBody>
          <a:bodyPr wrap="none" rtlCol="0" anchor="t"/>
          <a:lstStyle/>
          <a:p>
            <a:pPr marL="0" indent="0">
              <a:lnSpc>
                <a:spcPts val="6075"/>
              </a:lnSpc>
              <a:buNone/>
            </a:pPr>
            <a:r>
              <a:rPr lang="en-US" sz="6000" b="1" dirty="0">
                <a:solidFill>
                  <a:schemeClr val="bg1"/>
                </a:solidFill>
                <a:latin typeface="Roboto" pitchFamily="34" charset="0"/>
                <a:ea typeface="Roboto" pitchFamily="34" charset="-122"/>
                <a:cs typeface="Roboto" pitchFamily="34" charset="-120"/>
              </a:rPr>
              <a:t>Delivery Area Performance</a:t>
            </a:r>
            <a:endParaRPr lang="en-US" sz="6000" b="1" dirty="0">
              <a:solidFill>
                <a:schemeClr val="bg1"/>
              </a:solidFill>
            </a:endParaRPr>
          </a:p>
        </p:txBody>
      </p:sp>
      <p:pic>
        <p:nvPicPr>
          <p:cNvPr id="5" name="Image 1" descr="preencoded.png"/>
          <p:cNvPicPr>
            <a:picLocks noChangeAspect="1"/>
          </p:cNvPicPr>
          <p:nvPr/>
        </p:nvPicPr>
        <p:blipFill>
          <a:blip r:embed="rId4"/>
          <a:stretch>
            <a:fillRect/>
          </a:stretch>
        </p:blipFill>
        <p:spPr>
          <a:xfrm>
            <a:off x="864037" y="2085856"/>
            <a:ext cx="4053840" cy="2505432"/>
          </a:xfrm>
          <a:prstGeom prst="rect">
            <a:avLst/>
          </a:prstGeom>
        </p:spPr>
      </p:pic>
      <p:sp>
        <p:nvSpPr>
          <p:cNvPr id="6" name="Text 2"/>
          <p:cNvSpPr/>
          <p:nvPr/>
        </p:nvSpPr>
        <p:spPr>
          <a:xfrm>
            <a:off x="864037" y="4899898"/>
            <a:ext cx="3086100" cy="385763"/>
          </a:xfrm>
          <a:prstGeom prst="rect">
            <a:avLst/>
          </a:prstGeom>
          <a:noFill/>
          <a:ln/>
        </p:spPr>
        <p:txBody>
          <a:bodyPr wrap="none" rtlCol="0" anchor="t"/>
          <a:lstStyle/>
          <a:p>
            <a:pPr marL="0" indent="0" algn="l">
              <a:lnSpc>
                <a:spcPts val="3038"/>
              </a:lnSpc>
              <a:buNone/>
            </a:pPr>
            <a:r>
              <a:rPr lang="en-US" sz="3200" b="1" dirty="0">
                <a:solidFill>
                  <a:schemeClr val="accent1"/>
                </a:solidFill>
                <a:latin typeface="Roboto" pitchFamily="34" charset="0"/>
                <a:ea typeface="Roboto" pitchFamily="34" charset="-122"/>
                <a:cs typeface="Roboto" pitchFamily="34" charset="-120"/>
              </a:rPr>
              <a:t>Efficient Hubs</a:t>
            </a:r>
            <a:endParaRPr lang="en-US" sz="3200" b="1" dirty="0">
              <a:solidFill>
                <a:schemeClr val="accent1"/>
              </a:solidFill>
            </a:endParaRPr>
          </a:p>
        </p:txBody>
      </p:sp>
      <p:sp>
        <p:nvSpPr>
          <p:cNvPr id="7" name="Text 3"/>
          <p:cNvSpPr/>
          <p:nvPr/>
        </p:nvSpPr>
        <p:spPr>
          <a:xfrm>
            <a:off x="864037" y="5433774"/>
            <a:ext cx="4053840" cy="1975247"/>
          </a:xfrm>
          <a:prstGeom prst="rect">
            <a:avLst/>
          </a:prstGeom>
          <a:noFill/>
          <a:ln/>
        </p:spPr>
        <p:txBody>
          <a:bodyPr wrap="square" rtlCol="0" anchor="t"/>
          <a:lstStyle/>
          <a:p>
            <a:pPr marL="0" indent="0" algn="l">
              <a:lnSpc>
                <a:spcPts val="3110"/>
              </a:lnSpc>
              <a:buNone/>
            </a:pPr>
            <a:r>
              <a:rPr lang="en-US" sz="2400" dirty="0">
                <a:solidFill>
                  <a:srgbClr val="CFD0D8"/>
                </a:solidFill>
                <a:latin typeface="Roboto" pitchFamily="34" charset="0"/>
                <a:ea typeface="Roboto" pitchFamily="34" charset="-122"/>
                <a:cs typeface="Roboto" pitchFamily="34" charset="-120"/>
              </a:rPr>
              <a:t>Areas like Bellandur and Koramangala have shorter average delivery times(ranging from 0:09:17 to 0:22:38), indicating operational efficiency.</a:t>
            </a:r>
            <a:endParaRPr lang="en-US" sz="2400" dirty="0"/>
          </a:p>
        </p:txBody>
      </p:sp>
      <p:pic>
        <p:nvPicPr>
          <p:cNvPr id="8" name="Image 2" descr="preencoded.png"/>
          <p:cNvPicPr>
            <a:picLocks noChangeAspect="1"/>
          </p:cNvPicPr>
          <p:nvPr/>
        </p:nvPicPr>
        <p:blipFill>
          <a:blip r:embed="rId5"/>
          <a:stretch>
            <a:fillRect/>
          </a:stretch>
        </p:blipFill>
        <p:spPr>
          <a:xfrm>
            <a:off x="5288161" y="2085856"/>
            <a:ext cx="4053959" cy="2505432"/>
          </a:xfrm>
          <a:prstGeom prst="rect">
            <a:avLst/>
          </a:prstGeom>
        </p:spPr>
      </p:pic>
      <p:sp>
        <p:nvSpPr>
          <p:cNvPr id="9" name="Text 4"/>
          <p:cNvSpPr/>
          <p:nvPr/>
        </p:nvSpPr>
        <p:spPr>
          <a:xfrm>
            <a:off x="5288161" y="4899898"/>
            <a:ext cx="3086100" cy="385763"/>
          </a:xfrm>
          <a:prstGeom prst="rect">
            <a:avLst/>
          </a:prstGeom>
          <a:noFill/>
          <a:ln/>
        </p:spPr>
        <p:txBody>
          <a:bodyPr wrap="none" rtlCol="0" anchor="t"/>
          <a:lstStyle/>
          <a:p>
            <a:pPr marL="0" indent="0" algn="l">
              <a:lnSpc>
                <a:spcPts val="3038"/>
              </a:lnSpc>
              <a:buNone/>
            </a:pPr>
            <a:r>
              <a:rPr lang="en-US" sz="3200" b="1" dirty="0">
                <a:solidFill>
                  <a:schemeClr val="accent1"/>
                </a:solidFill>
                <a:latin typeface="Roboto" pitchFamily="34" charset="0"/>
                <a:ea typeface="Roboto" pitchFamily="34" charset="-122"/>
                <a:cs typeface="Roboto" pitchFamily="34" charset="-120"/>
              </a:rPr>
              <a:t>Logistical Challenges</a:t>
            </a:r>
            <a:endParaRPr lang="en-US" sz="3200" b="1" dirty="0">
              <a:solidFill>
                <a:schemeClr val="accent1"/>
              </a:solidFill>
            </a:endParaRPr>
          </a:p>
        </p:txBody>
      </p:sp>
      <p:sp>
        <p:nvSpPr>
          <p:cNvPr id="10" name="Text 5"/>
          <p:cNvSpPr/>
          <p:nvPr/>
        </p:nvSpPr>
        <p:spPr>
          <a:xfrm>
            <a:off x="5288161" y="5433774"/>
            <a:ext cx="4053959" cy="1580198"/>
          </a:xfrm>
          <a:prstGeom prst="rect">
            <a:avLst/>
          </a:prstGeom>
          <a:noFill/>
          <a:ln/>
        </p:spPr>
        <p:txBody>
          <a:bodyPr wrap="square" rtlCol="0" anchor="t"/>
          <a:lstStyle/>
          <a:p>
            <a:pPr marL="0" indent="0" algn="l">
              <a:lnSpc>
                <a:spcPts val="3110"/>
              </a:lnSpc>
              <a:buNone/>
            </a:pPr>
            <a:r>
              <a:rPr lang="en-US" sz="2400" dirty="0">
                <a:solidFill>
                  <a:srgbClr val="CFD0D8"/>
                </a:solidFill>
                <a:latin typeface="Roboto" pitchFamily="34" charset="0"/>
                <a:ea typeface="Roboto" pitchFamily="34" charset="-122"/>
                <a:cs typeface="Roboto" pitchFamily="34" charset="-120"/>
              </a:rPr>
              <a:t>Locations farther from central hubs, such as JP Nagar(0:31:13) and Jayanagar(0:37:39), experience longer delivery times.</a:t>
            </a:r>
            <a:endParaRPr lang="en-US" sz="2400" dirty="0"/>
          </a:p>
        </p:txBody>
      </p:sp>
      <p:pic>
        <p:nvPicPr>
          <p:cNvPr id="11" name="Image 3" descr="preencoded.png"/>
          <p:cNvPicPr>
            <a:picLocks noChangeAspect="1"/>
          </p:cNvPicPr>
          <p:nvPr/>
        </p:nvPicPr>
        <p:blipFill>
          <a:blip r:embed="rId6"/>
          <a:stretch>
            <a:fillRect/>
          </a:stretch>
        </p:blipFill>
        <p:spPr>
          <a:xfrm>
            <a:off x="9712404" y="2085856"/>
            <a:ext cx="4053959" cy="2505432"/>
          </a:xfrm>
          <a:prstGeom prst="rect">
            <a:avLst/>
          </a:prstGeom>
        </p:spPr>
      </p:pic>
      <p:sp>
        <p:nvSpPr>
          <p:cNvPr id="12" name="Text 6"/>
          <p:cNvSpPr/>
          <p:nvPr/>
        </p:nvSpPr>
        <p:spPr>
          <a:xfrm>
            <a:off x="9712404" y="4899898"/>
            <a:ext cx="3086100" cy="385763"/>
          </a:xfrm>
          <a:prstGeom prst="rect">
            <a:avLst/>
          </a:prstGeom>
          <a:noFill/>
          <a:ln/>
        </p:spPr>
        <p:txBody>
          <a:bodyPr wrap="none" rtlCol="0" anchor="t"/>
          <a:lstStyle/>
          <a:p>
            <a:pPr marL="0" indent="0" algn="l">
              <a:lnSpc>
                <a:spcPts val="3038"/>
              </a:lnSpc>
              <a:buNone/>
            </a:pPr>
            <a:r>
              <a:rPr lang="en-US" sz="3200" b="1" dirty="0">
                <a:solidFill>
                  <a:schemeClr val="accent1"/>
                </a:solidFill>
                <a:latin typeface="Roboto" pitchFamily="34" charset="0"/>
                <a:ea typeface="Roboto" pitchFamily="34" charset="-122"/>
                <a:cs typeface="Roboto" pitchFamily="34" charset="-120"/>
              </a:rPr>
              <a:t>Infrastructure Impact</a:t>
            </a:r>
            <a:endParaRPr lang="en-US" sz="3200" b="1" dirty="0">
              <a:solidFill>
                <a:schemeClr val="accent1"/>
              </a:solidFill>
            </a:endParaRPr>
          </a:p>
        </p:txBody>
      </p:sp>
      <p:sp>
        <p:nvSpPr>
          <p:cNvPr id="13" name="Text 7"/>
          <p:cNvSpPr/>
          <p:nvPr/>
        </p:nvSpPr>
        <p:spPr>
          <a:xfrm>
            <a:off x="9712404" y="5433774"/>
            <a:ext cx="4053959" cy="1975247"/>
          </a:xfrm>
          <a:prstGeom prst="rect">
            <a:avLst/>
          </a:prstGeom>
          <a:noFill/>
          <a:ln/>
        </p:spPr>
        <p:txBody>
          <a:bodyPr wrap="square" rtlCol="0" anchor="t"/>
          <a:lstStyle/>
          <a:p>
            <a:pPr marL="0" indent="0" algn="l">
              <a:lnSpc>
                <a:spcPts val="3110"/>
              </a:lnSpc>
              <a:buNone/>
            </a:pPr>
            <a:r>
              <a:rPr lang="en-US" sz="2400" dirty="0">
                <a:solidFill>
                  <a:srgbClr val="CFD0D8"/>
                </a:solidFill>
                <a:latin typeface="Roboto" pitchFamily="34" charset="0"/>
                <a:ea typeface="Roboto" pitchFamily="34" charset="-122"/>
                <a:cs typeface="Roboto" pitchFamily="34" charset="-120"/>
              </a:rPr>
              <a:t>Well-planned areas with good road networks, like HSR Layout (0:08:03)and Bommanahalli(0:18:18), see faster deliveries</a:t>
            </a:r>
            <a:r>
              <a:rPr lang="en-US" sz="1944" dirty="0">
                <a:solidFill>
                  <a:srgbClr val="CFD0D8"/>
                </a:solidFill>
                <a:latin typeface="Roboto" pitchFamily="34" charset="0"/>
                <a:ea typeface="Roboto" pitchFamily="34" charset="-122"/>
                <a:cs typeface="Roboto" pitchFamily="34" charset="-120"/>
              </a:rPr>
              <a:t>.</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3501153"/>
          </a:xfrm>
          <a:prstGeom prst="rect">
            <a:avLst/>
          </a:prstGeom>
        </p:spPr>
      </p:pic>
      <p:sp>
        <p:nvSpPr>
          <p:cNvPr id="5" name="Text 1"/>
          <p:cNvSpPr/>
          <p:nvPr/>
        </p:nvSpPr>
        <p:spPr>
          <a:xfrm>
            <a:off x="987981" y="3719632"/>
            <a:ext cx="5791438" cy="723900"/>
          </a:xfrm>
          <a:prstGeom prst="rect">
            <a:avLst/>
          </a:prstGeom>
          <a:noFill/>
          <a:ln/>
        </p:spPr>
        <p:txBody>
          <a:bodyPr wrap="none" rtlCol="0" anchor="t"/>
          <a:lstStyle/>
          <a:p>
            <a:pPr marL="0" indent="0">
              <a:lnSpc>
                <a:spcPts val="5700"/>
              </a:lnSpc>
              <a:buNone/>
            </a:pPr>
            <a:r>
              <a:rPr lang="en-US" sz="6000" b="1" dirty="0">
                <a:solidFill>
                  <a:schemeClr val="bg1"/>
                </a:solidFill>
                <a:latin typeface="Roboto" pitchFamily="34" charset="0"/>
                <a:ea typeface="Roboto" pitchFamily="34" charset="-122"/>
                <a:cs typeface="Roboto" pitchFamily="34" charset="-120"/>
              </a:rPr>
              <a:t>Key Takeaways</a:t>
            </a:r>
            <a:endParaRPr lang="en-US" sz="6000" b="1" dirty="0">
              <a:solidFill>
                <a:schemeClr val="bg1"/>
              </a:solidFill>
            </a:endParaRPr>
          </a:p>
        </p:txBody>
      </p:sp>
      <p:sp>
        <p:nvSpPr>
          <p:cNvPr id="6" name="Shape 2"/>
          <p:cNvSpPr/>
          <p:nvPr/>
        </p:nvSpPr>
        <p:spPr>
          <a:xfrm>
            <a:off x="987981" y="5051465"/>
            <a:ext cx="521137" cy="521137"/>
          </a:xfrm>
          <a:prstGeom prst="roundRect">
            <a:avLst>
              <a:gd name="adj" fmla="val 20004"/>
            </a:avLst>
          </a:prstGeom>
          <a:solidFill>
            <a:srgbClr val="182567"/>
          </a:solidFill>
          <a:ln w="7620">
            <a:solidFill>
              <a:srgbClr val="313E80"/>
            </a:solidFill>
            <a:prstDash val="solid"/>
          </a:ln>
        </p:spPr>
      </p:sp>
      <p:sp>
        <p:nvSpPr>
          <p:cNvPr id="7" name="Text 3"/>
          <p:cNvSpPr/>
          <p:nvPr/>
        </p:nvSpPr>
        <p:spPr>
          <a:xfrm>
            <a:off x="1149787" y="5138261"/>
            <a:ext cx="197525" cy="347543"/>
          </a:xfrm>
          <a:prstGeom prst="rect">
            <a:avLst/>
          </a:prstGeom>
          <a:noFill/>
          <a:ln/>
        </p:spPr>
        <p:txBody>
          <a:bodyPr wrap="none" rtlCol="0" anchor="t"/>
          <a:lstStyle/>
          <a:p>
            <a:pPr marL="0" indent="0" algn="ctr">
              <a:lnSpc>
                <a:spcPts val="2736"/>
              </a:lnSpc>
              <a:buNone/>
            </a:pPr>
            <a:r>
              <a:rPr lang="en-US" sz="2736" dirty="0">
                <a:solidFill>
                  <a:srgbClr val="CFD0D8"/>
                </a:solidFill>
                <a:latin typeface="Roboto" pitchFamily="34" charset="0"/>
                <a:ea typeface="Roboto" pitchFamily="34" charset="-122"/>
                <a:cs typeface="Roboto" pitchFamily="34" charset="-120"/>
              </a:rPr>
              <a:t>1</a:t>
            </a:r>
            <a:endParaRPr lang="en-US" sz="2736" dirty="0"/>
          </a:p>
        </p:txBody>
      </p:sp>
      <p:sp>
        <p:nvSpPr>
          <p:cNvPr id="8" name="Text 4"/>
          <p:cNvSpPr/>
          <p:nvPr/>
        </p:nvSpPr>
        <p:spPr>
          <a:xfrm>
            <a:off x="1540816" y="5051464"/>
            <a:ext cx="3095598" cy="434339"/>
          </a:xfrm>
          <a:prstGeom prst="rect">
            <a:avLst/>
          </a:prstGeom>
          <a:noFill/>
          <a:ln/>
        </p:spPr>
        <p:txBody>
          <a:bodyPr wrap="none" rtlCol="0" anchor="t"/>
          <a:lstStyle/>
          <a:p>
            <a:pPr marL="0" indent="0">
              <a:lnSpc>
                <a:spcPts val="2850"/>
              </a:lnSpc>
              <a:buNone/>
            </a:pPr>
            <a:r>
              <a:rPr lang="en-US" sz="3200" b="1" dirty="0">
                <a:solidFill>
                  <a:schemeClr val="accent1"/>
                </a:solidFill>
                <a:latin typeface="Roboto" pitchFamily="34" charset="0"/>
                <a:ea typeface="Roboto" pitchFamily="34" charset="-122"/>
                <a:cs typeface="Roboto" pitchFamily="34" charset="-120"/>
              </a:rPr>
              <a:t>Uneven Demand</a:t>
            </a:r>
            <a:endParaRPr lang="en-US" sz="3200" b="1" dirty="0">
              <a:solidFill>
                <a:schemeClr val="accent1"/>
              </a:solidFill>
            </a:endParaRPr>
          </a:p>
        </p:txBody>
      </p:sp>
      <p:sp>
        <p:nvSpPr>
          <p:cNvPr id="9" name="Text 5"/>
          <p:cNvSpPr/>
          <p:nvPr/>
        </p:nvSpPr>
        <p:spPr>
          <a:xfrm>
            <a:off x="1740694" y="5552361"/>
            <a:ext cx="3311009" cy="1482566"/>
          </a:xfrm>
          <a:prstGeom prst="rect">
            <a:avLst/>
          </a:prstGeom>
          <a:noFill/>
          <a:ln/>
        </p:spPr>
        <p:txBody>
          <a:bodyPr wrap="square" rtlCol="0" anchor="t"/>
          <a:lstStyle/>
          <a:p>
            <a:pPr marL="0" indent="0">
              <a:lnSpc>
                <a:spcPts val="2919"/>
              </a:lnSpc>
              <a:buNone/>
            </a:pPr>
            <a:r>
              <a:rPr lang="en-US" sz="2400" dirty="0">
                <a:solidFill>
                  <a:srgbClr val="CFD0D8"/>
                </a:solidFill>
                <a:latin typeface="Roboto" pitchFamily="34" charset="0"/>
                <a:ea typeface="Roboto" pitchFamily="34" charset="-122"/>
                <a:cs typeface="Roboto" pitchFamily="34" charset="-120"/>
              </a:rPr>
              <a:t>Certain areas like HSR Layout and ITI Layout have significantly higher order volumes, indicating potential for expansion</a:t>
            </a:r>
            <a:r>
              <a:rPr lang="en-US" sz="1824" dirty="0">
                <a:solidFill>
                  <a:srgbClr val="CFD0D8"/>
                </a:solidFill>
                <a:latin typeface="Roboto" pitchFamily="34" charset="0"/>
                <a:ea typeface="Roboto" pitchFamily="34" charset="-122"/>
                <a:cs typeface="Roboto" pitchFamily="34" charset="-120"/>
              </a:rPr>
              <a:t>.</a:t>
            </a:r>
            <a:endParaRPr lang="en-US" sz="1824" dirty="0"/>
          </a:p>
        </p:txBody>
      </p:sp>
      <p:sp>
        <p:nvSpPr>
          <p:cNvPr id="10" name="Shape 6"/>
          <p:cNvSpPr/>
          <p:nvPr/>
        </p:nvSpPr>
        <p:spPr>
          <a:xfrm>
            <a:off x="5283279" y="5051465"/>
            <a:ext cx="521137" cy="521137"/>
          </a:xfrm>
          <a:prstGeom prst="roundRect">
            <a:avLst>
              <a:gd name="adj" fmla="val 20004"/>
            </a:avLst>
          </a:prstGeom>
          <a:solidFill>
            <a:srgbClr val="182567"/>
          </a:solidFill>
          <a:ln w="7620">
            <a:solidFill>
              <a:srgbClr val="313E80"/>
            </a:solidFill>
            <a:prstDash val="solid"/>
          </a:ln>
        </p:spPr>
      </p:sp>
      <p:sp>
        <p:nvSpPr>
          <p:cNvPr id="11" name="Text 7"/>
          <p:cNvSpPr/>
          <p:nvPr/>
        </p:nvSpPr>
        <p:spPr>
          <a:xfrm>
            <a:off x="5445085" y="5138261"/>
            <a:ext cx="197525" cy="347543"/>
          </a:xfrm>
          <a:prstGeom prst="rect">
            <a:avLst/>
          </a:prstGeom>
          <a:noFill/>
          <a:ln/>
        </p:spPr>
        <p:txBody>
          <a:bodyPr wrap="none" rtlCol="0" anchor="t"/>
          <a:lstStyle/>
          <a:p>
            <a:pPr marL="0" indent="0" algn="ctr">
              <a:lnSpc>
                <a:spcPts val="2736"/>
              </a:lnSpc>
              <a:buNone/>
            </a:pPr>
            <a:r>
              <a:rPr lang="en-US" sz="2736" dirty="0">
                <a:solidFill>
                  <a:srgbClr val="CFD0D8"/>
                </a:solidFill>
                <a:latin typeface="Roboto" pitchFamily="34" charset="0"/>
                <a:ea typeface="Roboto" pitchFamily="34" charset="-122"/>
                <a:cs typeface="Roboto" pitchFamily="34" charset="-120"/>
              </a:rPr>
              <a:t>2</a:t>
            </a:r>
            <a:endParaRPr lang="en-US" sz="2736" dirty="0"/>
          </a:p>
        </p:txBody>
      </p:sp>
      <p:sp>
        <p:nvSpPr>
          <p:cNvPr id="12" name="Text 8"/>
          <p:cNvSpPr/>
          <p:nvPr/>
        </p:nvSpPr>
        <p:spPr>
          <a:xfrm>
            <a:off x="5836113" y="5051465"/>
            <a:ext cx="2574461" cy="282417"/>
          </a:xfrm>
          <a:prstGeom prst="rect">
            <a:avLst/>
          </a:prstGeom>
          <a:noFill/>
          <a:ln/>
        </p:spPr>
        <p:txBody>
          <a:bodyPr wrap="none" rtlCol="0" anchor="t"/>
          <a:lstStyle/>
          <a:p>
            <a:pPr marL="0" indent="0">
              <a:lnSpc>
                <a:spcPts val="2850"/>
              </a:lnSpc>
              <a:buNone/>
            </a:pPr>
            <a:r>
              <a:rPr lang="en-US" sz="3200" b="1" dirty="0">
                <a:solidFill>
                  <a:schemeClr val="accent1"/>
                </a:solidFill>
                <a:latin typeface="Roboto" pitchFamily="34" charset="0"/>
                <a:ea typeface="Roboto" pitchFamily="34" charset="-122"/>
                <a:cs typeface="Roboto" pitchFamily="34" charset="-120"/>
              </a:rPr>
              <a:t>Operational Efficiency</a:t>
            </a:r>
            <a:endParaRPr lang="en-US" sz="3200" b="1" dirty="0">
              <a:solidFill>
                <a:schemeClr val="accent1"/>
              </a:solidFill>
            </a:endParaRPr>
          </a:p>
        </p:txBody>
      </p:sp>
      <p:sp>
        <p:nvSpPr>
          <p:cNvPr id="13" name="Text 9"/>
          <p:cNvSpPr/>
          <p:nvPr/>
        </p:nvSpPr>
        <p:spPr>
          <a:xfrm>
            <a:off x="6035993" y="5552361"/>
            <a:ext cx="3311009" cy="1853208"/>
          </a:xfrm>
          <a:prstGeom prst="rect">
            <a:avLst/>
          </a:prstGeom>
          <a:noFill/>
          <a:ln/>
        </p:spPr>
        <p:txBody>
          <a:bodyPr wrap="square" rtlCol="0" anchor="t"/>
          <a:lstStyle/>
          <a:p>
            <a:pPr marL="0" indent="0">
              <a:lnSpc>
                <a:spcPts val="2919"/>
              </a:lnSpc>
              <a:buNone/>
            </a:pPr>
            <a:r>
              <a:rPr lang="en-US" sz="2400" dirty="0">
                <a:solidFill>
                  <a:srgbClr val="CFD0D8"/>
                </a:solidFill>
                <a:latin typeface="Roboto" pitchFamily="34" charset="0"/>
                <a:ea typeface="Roboto" pitchFamily="34" charset="-122"/>
                <a:cs typeface="Roboto" pitchFamily="34" charset="-120"/>
              </a:rPr>
              <a:t>High completion rates and consistent delivery times suggest robust operational processes, with room for improvement in specific areas.</a:t>
            </a:r>
            <a:endParaRPr lang="en-US" sz="2400" dirty="0"/>
          </a:p>
        </p:txBody>
      </p:sp>
      <p:sp>
        <p:nvSpPr>
          <p:cNvPr id="14" name="Shape 10"/>
          <p:cNvSpPr/>
          <p:nvPr/>
        </p:nvSpPr>
        <p:spPr>
          <a:xfrm>
            <a:off x="9906212" y="4971871"/>
            <a:ext cx="521137" cy="521137"/>
          </a:xfrm>
          <a:prstGeom prst="roundRect">
            <a:avLst>
              <a:gd name="adj" fmla="val 20004"/>
            </a:avLst>
          </a:prstGeom>
          <a:solidFill>
            <a:srgbClr val="182567"/>
          </a:solidFill>
          <a:ln w="7620">
            <a:solidFill>
              <a:srgbClr val="313E80"/>
            </a:solidFill>
            <a:prstDash val="solid"/>
          </a:ln>
        </p:spPr>
      </p:sp>
      <p:sp>
        <p:nvSpPr>
          <p:cNvPr id="15" name="Text 11"/>
          <p:cNvSpPr/>
          <p:nvPr/>
        </p:nvSpPr>
        <p:spPr>
          <a:xfrm>
            <a:off x="10194587" y="5138261"/>
            <a:ext cx="45719" cy="45719"/>
          </a:xfrm>
          <a:prstGeom prst="rect">
            <a:avLst/>
          </a:prstGeom>
          <a:noFill/>
          <a:ln/>
        </p:spPr>
        <p:txBody>
          <a:bodyPr wrap="none" rtlCol="0" anchor="t"/>
          <a:lstStyle/>
          <a:p>
            <a:pPr marL="0" indent="0" algn="ctr">
              <a:lnSpc>
                <a:spcPts val="2736"/>
              </a:lnSpc>
              <a:buNone/>
            </a:pPr>
            <a:r>
              <a:rPr lang="en-US" sz="2736" dirty="0">
                <a:solidFill>
                  <a:srgbClr val="CFD0D8"/>
                </a:solidFill>
                <a:latin typeface="Roboto" pitchFamily="34" charset="0"/>
                <a:ea typeface="Roboto" pitchFamily="34" charset="-122"/>
                <a:cs typeface="Roboto" pitchFamily="34" charset="-120"/>
              </a:rPr>
              <a:t>3</a:t>
            </a:r>
            <a:endParaRPr lang="en-US" sz="2736" dirty="0"/>
          </a:p>
        </p:txBody>
      </p:sp>
      <p:sp>
        <p:nvSpPr>
          <p:cNvPr id="16" name="Text 12"/>
          <p:cNvSpPr/>
          <p:nvPr/>
        </p:nvSpPr>
        <p:spPr>
          <a:xfrm>
            <a:off x="10528682" y="5051465"/>
            <a:ext cx="2698328" cy="282417"/>
          </a:xfrm>
          <a:prstGeom prst="rect">
            <a:avLst/>
          </a:prstGeom>
          <a:noFill/>
          <a:ln/>
        </p:spPr>
        <p:txBody>
          <a:bodyPr wrap="none" rtlCol="0" anchor="t"/>
          <a:lstStyle/>
          <a:p>
            <a:pPr marL="0" indent="0">
              <a:lnSpc>
                <a:spcPts val="2850"/>
              </a:lnSpc>
              <a:buNone/>
            </a:pPr>
            <a:r>
              <a:rPr lang="en-US" sz="3200" b="1" dirty="0">
                <a:solidFill>
                  <a:schemeClr val="accent1"/>
                </a:solidFill>
                <a:latin typeface="Roboto" pitchFamily="34" charset="0"/>
                <a:ea typeface="Roboto" pitchFamily="34" charset="-122"/>
                <a:cs typeface="Roboto" pitchFamily="34" charset="-120"/>
              </a:rPr>
              <a:t>Customer Insights</a:t>
            </a:r>
            <a:endParaRPr lang="en-US" sz="3200" b="1" dirty="0">
              <a:solidFill>
                <a:schemeClr val="accent1"/>
              </a:solidFill>
            </a:endParaRPr>
          </a:p>
        </p:txBody>
      </p:sp>
      <p:sp>
        <p:nvSpPr>
          <p:cNvPr id="17" name="Text 13"/>
          <p:cNvSpPr/>
          <p:nvPr/>
        </p:nvSpPr>
        <p:spPr>
          <a:xfrm>
            <a:off x="10331291" y="5552361"/>
            <a:ext cx="3311009" cy="1853208"/>
          </a:xfrm>
          <a:prstGeom prst="rect">
            <a:avLst/>
          </a:prstGeom>
          <a:noFill/>
          <a:ln/>
        </p:spPr>
        <p:txBody>
          <a:bodyPr wrap="square" rtlCol="0" anchor="t"/>
          <a:lstStyle/>
          <a:p>
            <a:pPr marL="0" indent="0">
              <a:lnSpc>
                <a:spcPts val="2919"/>
              </a:lnSpc>
              <a:buNone/>
            </a:pPr>
            <a:r>
              <a:rPr lang="en-US" sz="2400" dirty="0">
                <a:solidFill>
                  <a:srgbClr val="CFD0D8"/>
                </a:solidFill>
                <a:latin typeface="Roboto" pitchFamily="34" charset="0"/>
                <a:ea typeface="Roboto" pitchFamily="34" charset="-122"/>
                <a:cs typeface="Roboto" pitchFamily="34" charset="-120"/>
              </a:rPr>
              <a:t>Analyzing customer lifetime value, revenue per order, and ratings provides valuable insights to optimize acquisition and retention strategies.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 name="Rectangle 2064">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 y="9960"/>
            <a:ext cx="14631740" cy="821964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67" name="Rectangle 2066">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373172" cy="82296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7 Sample Thank You Notes for Business">
            <a:extLst>
              <a:ext uri="{FF2B5EF4-FFF2-40B4-BE49-F238E27FC236}">
                <a16:creationId xmlns:a16="http://schemas.microsoft.com/office/drawing/2014/main" id="{FC2F806D-E3B6-DFEC-2D25-217E2E6355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82" b="1646"/>
          <a:stretch/>
        </p:blipFill>
        <p:spPr bwMode="auto">
          <a:xfrm>
            <a:off x="20" y="10"/>
            <a:ext cx="14630380" cy="823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174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00018">
              <a:alpha val="75000"/>
            </a:srgbClr>
          </a:solidFill>
          <a:ln/>
        </p:spPr>
      </p:sp>
      <p:sp>
        <p:nvSpPr>
          <p:cNvPr id="4" name="Text 1"/>
          <p:cNvSpPr/>
          <p:nvPr/>
        </p:nvSpPr>
        <p:spPr>
          <a:xfrm>
            <a:off x="854512" y="671393"/>
            <a:ext cx="9522619" cy="762953"/>
          </a:xfrm>
          <a:prstGeom prst="rect">
            <a:avLst/>
          </a:prstGeom>
          <a:noFill/>
          <a:ln/>
        </p:spPr>
        <p:txBody>
          <a:bodyPr wrap="none" rtlCol="0" anchor="t"/>
          <a:lstStyle/>
          <a:p>
            <a:pPr marL="0" indent="0">
              <a:lnSpc>
                <a:spcPts val="6008"/>
              </a:lnSpc>
              <a:buNone/>
            </a:pPr>
            <a:r>
              <a:rPr lang="en-US" sz="4807" dirty="0">
                <a:solidFill>
                  <a:srgbClr val="FFFFFF"/>
                </a:solidFill>
                <a:latin typeface="Roboto" pitchFamily="34" charset="0"/>
                <a:ea typeface="Roboto" pitchFamily="34" charset="-122"/>
                <a:cs typeface="Roboto" pitchFamily="34" charset="-120"/>
              </a:rPr>
              <a:t>         </a:t>
            </a:r>
            <a:r>
              <a:rPr lang="en-US" sz="6000" b="1" dirty="0">
                <a:solidFill>
                  <a:schemeClr val="bg1"/>
                </a:solidFill>
                <a:latin typeface="Roboto" pitchFamily="34" charset="0"/>
                <a:ea typeface="Roboto" pitchFamily="34" charset="-122"/>
                <a:cs typeface="Roboto" pitchFamily="34" charset="-120"/>
              </a:rPr>
              <a:t>Order Distribution by Location</a:t>
            </a:r>
            <a:endParaRPr lang="en-US" sz="6000" b="1" dirty="0">
              <a:solidFill>
                <a:schemeClr val="bg1"/>
              </a:solidFill>
            </a:endParaRPr>
          </a:p>
        </p:txBody>
      </p:sp>
      <p:sp>
        <p:nvSpPr>
          <p:cNvPr id="5" name="Text 2"/>
          <p:cNvSpPr/>
          <p:nvPr/>
        </p:nvSpPr>
        <p:spPr>
          <a:xfrm>
            <a:off x="854512" y="2044660"/>
            <a:ext cx="3052167" cy="366237"/>
          </a:xfrm>
          <a:prstGeom prst="rect">
            <a:avLst/>
          </a:prstGeom>
          <a:noFill/>
          <a:ln/>
        </p:spPr>
        <p:txBody>
          <a:bodyPr wrap="none" rtlCol="0" anchor="t"/>
          <a:lstStyle/>
          <a:p>
            <a:pPr marL="0" indent="0">
              <a:lnSpc>
                <a:spcPts val="3004"/>
              </a:lnSpc>
              <a:buNone/>
            </a:pPr>
            <a:r>
              <a:rPr lang="en-US" sz="3200" b="1" dirty="0">
                <a:solidFill>
                  <a:schemeClr val="accent1"/>
                </a:solidFill>
                <a:latin typeface="Roboto" pitchFamily="34" charset="0"/>
                <a:ea typeface="Roboto" pitchFamily="34" charset="-122"/>
                <a:cs typeface="Roboto" pitchFamily="34" charset="-120"/>
              </a:rPr>
              <a:t>Top Areas</a:t>
            </a:r>
            <a:endParaRPr lang="en-US" sz="3200" b="1" dirty="0">
              <a:solidFill>
                <a:schemeClr val="accent1"/>
              </a:solidFill>
            </a:endParaRPr>
          </a:p>
        </p:txBody>
      </p:sp>
      <p:sp>
        <p:nvSpPr>
          <p:cNvPr id="6" name="Text 3"/>
          <p:cNvSpPr/>
          <p:nvPr/>
        </p:nvSpPr>
        <p:spPr>
          <a:xfrm>
            <a:off x="854512" y="2670334"/>
            <a:ext cx="3910965" cy="1562576"/>
          </a:xfrm>
          <a:prstGeom prst="rect">
            <a:avLst/>
          </a:prstGeom>
          <a:noFill/>
          <a:ln/>
        </p:spPr>
        <p:txBody>
          <a:bodyPr wrap="square" rtlCol="0" anchor="t"/>
          <a:lstStyle/>
          <a:p>
            <a:pPr marL="0" indent="0">
              <a:lnSpc>
                <a:spcPts val="3076"/>
              </a:lnSpc>
              <a:buNone/>
            </a:pPr>
            <a:r>
              <a:rPr lang="en-US" sz="2400" dirty="0">
                <a:solidFill>
                  <a:srgbClr val="CFD0D8"/>
                </a:solidFill>
                <a:latin typeface="Roboto" pitchFamily="34" charset="0"/>
                <a:ea typeface="Roboto" pitchFamily="34" charset="-122"/>
                <a:cs typeface="Roboto" pitchFamily="34" charset="-120"/>
              </a:rPr>
              <a:t>HSR Layout (15,657)and ITI Layout (3,946)stand out with the highest order volumes, indicating strong local demand.</a:t>
            </a:r>
            <a:endParaRPr lang="en-US" sz="2400" dirty="0"/>
          </a:p>
        </p:txBody>
      </p:sp>
      <p:sp>
        <p:nvSpPr>
          <p:cNvPr id="7" name="Text 4"/>
          <p:cNvSpPr/>
          <p:nvPr/>
        </p:nvSpPr>
        <p:spPr>
          <a:xfrm>
            <a:off x="5368647" y="2044660"/>
            <a:ext cx="3052167" cy="381595"/>
          </a:xfrm>
          <a:prstGeom prst="rect">
            <a:avLst/>
          </a:prstGeom>
          <a:noFill/>
          <a:ln/>
        </p:spPr>
        <p:txBody>
          <a:bodyPr wrap="none" rtlCol="0" anchor="t"/>
          <a:lstStyle/>
          <a:p>
            <a:pPr marL="0" indent="0">
              <a:lnSpc>
                <a:spcPts val="3004"/>
              </a:lnSpc>
              <a:buNone/>
            </a:pPr>
            <a:r>
              <a:rPr lang="en-US" sz="3200" b="1" dirty="0">
                <a:solidFill>
                  <a:schemeClr val="accent1"/>
                </a:solidFill>
                <a:latin typeface="Roboto" pitchFamily="34" charset="0"/>
                <a:ea typeface="Roboto" pitchFamily="34" charset="-122"/>
                <a:cs typeface="Roboto" pitchFamily="34" charset="-120"/>
              </a:rPr>
              <a:t>Varying Popularity</a:t>
            </a:r>
            <a:endParaRPr lang="en-US" sz="3200" b="1" dirty="0">
              <a:solidFill>
                <a:schemeClr val="accent1"/>
              </a:solidFill>
            </a:endParaRPr>
          </a:p>
        </p:txBody>
      </p:sp>
      <p:sp>
        <p:nvSpPr>
          <p:cNvPr id="8" name="Text 5"/>
          <p:cNvSpPr/>
          <p:nvPr/>
        </p:nvSpPr>
        <p:spPr>
          <a:xfrm>
            <a:off x="5368647" y="2670334"/>
            <a:ext cx="3909536" cy="1562576"/>
          </a:xfrm>
          <a:prstGeom prst="rect">
            <a:avLst/>
          </a:prstGeom>
          <a:noFill/>
          <a:ln/>
        </p:spPr>
        <p:txBody>
          <a:bodyPr wrap="square" rtlCol="0" anchor="t"/>
          <a:lstStyle/>
          <a:p>
            <a:pPr marL="0" indent="0">
              <a:lnSpc>
                <a:spcPts val="3076"/>
              </a:lnSpc>
              <a:buNone/>
            </a:pPr>
            <a:r>
              <a:rPr lang="en-US" sz="2400" dirty="0">
                <a:solidFill>
                  <a:srgbClr val="CFD0D8"/>
                </a:solidFill>
                <a:latin typeface="Roboto" pitchFamily="34" charset="0"/>
                <a:ea typeface="Roboto" pitchFamily="34" charset="-122"/>
                <a:cs typeface="Roboto" pitchFamily="34" charset="-120"/>
              </a:rPr>
              <a:t>Several areas have relatively low order counts, suggesting uneven customer distribution across Bangalore.</a:t>
            </a:r>
            <a:endParaRPr lang="en-US" sz="2400" dirty="0"/>
          </a:p>
        </p:txBody>
      </p:sp>
      <p:sp>
        <p:nvSpPr>
          <p:cNvPr id="9" name="Text 6"/>
          <p:cNvSpPr/>
          <p:nvPr/>
        </p:nvSpPr>
        <p:spPr>
          <a:xfrm>
            <a:off x="9881354" y="2044660"/>
            <a:ext cx="3052167" cy="381595"/>
          </a:xfrm>
          <a:prstGeom prst="rect">
            <a:avLst/>
          </a:prstGeom>
          <a:noFill/>
          <a:ln/>
        </p:spPr>
        <p:txBody>
          <a:bodyPr wrap="none" rtlCol="0" anchor="t"/>
          <a:lstStyle/>
          <a:p>
            <a:pPr marL="0" indent="0">
              <a:lnSpc>
                <a:spcPts val="3004"/>
              </a:lnSpc>
              <a:buNone/>
            </a:pPr>
            <a:r>
              <a:rPr lang="en-US" sz="3200" b="1" dirty="0">
                <a:solidFill>
                  <a:schemeClr val="accent1"/>
                </a:solidFill>
                <a:latin typeface="Roboto" pitchFamily="34" charset="0"/>
                <a:ea typeface="Roboto" pitchFamily="34" charset="-122"/>
                <a:cs typeface="Roboto" pitchFamily="34" charset="-120"/>
              </a:rPr>
              <a:t>Consistent Demand</a:t>
            </a:r>
            <a:endParaRPr lang="en-US" sz="3200" b="1" dirty="0">
              <a:solidFill>
                <a:schemeClr val="accent1"/>
              </a:solidFill>
            </a:endParaRPr>
          </a:p>
        </p:txBody>
      </p:sp>
      <p:sp>
        <p:nvSpPr>
          <p:cNvPr id="10" name="Text 7"/>
          <p:cNvSpPr/>
          <p:nvPr/>
        </p:nvSpPr>
        <p:spPr>
          <a:xfrm>
            <a:off x="9881354" y="2670334"/>
            <a:ext cx="3909536" cy="1171932"/>
          </a:xfrm>
          <a:prstGeom prst="rect">
            <a:avLst/>
          </a:prstGeom>
          <a:noFill/>
          <a:ln/>
        </p:spPr>
        <p:txBody>
          <a:bodyPr wrap="square" rtlCol="0" anchor="t"/>
          <a:lstStyle/>
          <a:p>
            <a:pPr marL="0" indent="0">
              <a:lnSpc>
                <a:spcPts val="3076"/>
              </a:lnSpc>
              <a:buNone/>
            </a:pPr>
            <a:r>
              <a:rPr lang="en-US" sz="2400" dirty="0">
                <a:solidFill>
                  <a:srgbClr val="CFD0D8"/>
                </a:solidFill>
                <a:latin typeface="Roboto" pitchFamily="34" charset="0"/>
                <a:ea typeface="Roboto" pitchFamily="34" charset="-122"/>
                <a:cs typeface="Roboto" pitchFamily="34" charset="-120"/>
              </a:rPr>
              <a:t>Bellandur, Koramangala, and ITI Layout show consistently high order volumes throughout the day.</a:t>
            </a:r>
            <a:endParaRPr lang="en-US" sz="2400" dirty="0"/>
          </a:p>
        </p:txBody>
      </p:sp>
      <p:sp>
        <p:nvSpPr>
          <p:cNvPr id="11" name="Text 8"/>
          <p:cNvSpPr/>
          <p:nvPr/>
        </p:nvSpPr>
        <p:spPr>
          <a:xfrm>
            <a:off x="854512" y="5175766"/>
            <a:ext cx="9638824" cy="976551"/>
          </a:xfrm>
          <a:prstGeom prst="rect">
            <a:avLst/>
          </a:prstGeom>
          <a:noFill/>
          <a:ln/>
        </p:spPr>
        <p:txBody>
          <a:bodyPr wrap="none" rtlCol="0" anchor="t"/>
          <a:lstStyle/>
          <a:p>
            <a:pPr marL="0" indent="0">
              <a:lnSpc>
                <a:spcPts val="6008"/>
              </a:lnSpc>
              <a:buNone/>
            </a:pPr>
            <a:r>
              <a:rPr lang="en-US" sz="4807" dirty="0">
                <a:solidFill>
                  <a:srgbClr val="FFFFFF"/>
                </a:solidFill>
                <a:latin typeface="Roboto" pitchFamily="34" charset="0"/>
                <a:ea typeface="Roboto" pitchFamily="34" charset="-122"/>
                <a:cs typeface="Roboto" pitchFamily="34" charset="-120"/>
              </a:rPr>
              <a:t>         </a:t>
            </a:r>
            <a:r>
              <a:rPr lang="en-US" sz="6000" b="1" dirty="0">
                <a:solidFill>
                  <a:srgbClr val="FFFFFF"/>
                </a:solidFill>
                <a:latin typeface="Roboto" pitchFamily="34" charset="0"/>
                <a:ea typeface="Roboto" pitchFamily="34" charset="-122"/>
                <a:cs typeface="Roboto" pitchFamily="34" charset="-120"/>
              </a:rPr>
              <a:t>Order Distribution at Time Slot</a:t>
            </a:r>
            <a:endParaRPr lang="en-US" sz="6000" b="1" dirty="0"/>
          </a:p>
        </p:txBody>
      </p:sp>
      <p:sp>
        <p:nvSpPr>
          <p:cNvPr id="12" name="Text 9"/>
          <p:cNvSpPr/>
          <p:nvPr/>
        </p:nvSpPr>
        <p:spPr>
          <a:xfrm>
            <a:off x="854512" y="6167676"/>
            <a:ext cx="6164223" cy="1171932"/>
          </a:xfrm>
          <a:prstGeom prst="rect">
            <a:avLst/>
          </a:prstGeom>
          <a:noFill/>
          <a:ln/>
        </p:spPr>
        <p:txBody>
          <a:bodyPr wrap="square" rtlCol="0" anchor="t"/>
          <a:lstStyle/>
          <a:p>
            <a:pPr marL="0" indent="0">
              <a:lnSpc>
                <a:spcPts val="3076"/>
              </a:lnSpc>
              <a:buNone/>
            </a:pPr>
            <a:r>
              <a:rPr lang="en-US" sz="2400" b="1" dirty="0">
                <a:solidFill>
                  <a:srgbClr val="CFD0D8"/>
                </a:solidFill>
                <a:latin typeface="Roboto" pitchFamily="34" charset="0"/>
                <a:ea typeface="Roboto" pitchFamily="34" charset="-122"/>
                <a:cs typeface="Roboto" pitchFamily="34" charset="-120"/>
              </a:rPr>
              <a:t>Afternoon and Morning</a:t>
            </a:r>
            <a:r>
              <a:rPr lang="en-US" sz="2400" dirty="0">
                <a:solidFill>
                  <a:srgbClr val="CFD0D8"/>
                </a:solidFill>
                <a:latin typeface="Roboto" pitchFamily="34" charset="0"/>
                <a:ea typeface="Roboto" pitchFamily="34" charset="-122"/>
                <a:cs typeface="Roboto" pitchFamily="34" charset="-120"/>
              </a:rPr>
              <a:t> slots stand out with the highest total orders, indicating peak times for food delivery services</a:t>
            </a:r>
            <a:endParaRPr lang="en-US" sz="2400" dirty="0"/>
          </a:p>
        </p:txBody>
      </p:sp>
      <p:sp>
        <p:nvSpPr>
          <p:cNvPr id="13" name="Text 10"/>
          <p:cNvSpPr/>
          <p:nvPr/>
        </p:nvSpPr>
        <p:spPr>
          <a:xfrm>
            <a:off x="7621905" y="6167676"/>
            <a:ext cx="6161484" cy="781288"/>
          </a:xfrm>
          <a:prstGeom prst="rect">
            <a:avLst/>
          </a:prstGeom>
          <a:noFill/>
          <a:ln/>
        </p:spPr>
        <p:txBody>
          <a:bodyPr wrap="square" rtlCol="0" anchor="t"/>
          <a:lstStyle/>
          <a:p>
            <a:pPr marL="0" indent="0">
              <a:lnSpc>
                <a:spcPts val="3076"/>
              </a:lnSpc>
              <a:buNone/>
            </a:pPr>
            <a:r>
              <a:rPr lang="en-US" sz="2400" b="1" dirty="0">
                <a:solidFill>
                  <a:srgbClr val="CFD0D8"/>
                </a:solidFill>
                <a:latin typeface="Roboto" pitchFamily="34" charset="0"/>
                <a:ea typeface="Roboto" pitchFamily="34" charset="-122"/>
                <a:cs typeface="Roboto" pitchFamily="34" charset="-120"/>
              </a:rPr>
              <a:t>Late Night</a:t>
            </a:r>
            <a:r>
              <a:rPr lang="en-US" sz="2400" dirty="0">
                <a:solidFill>
                  <a:srgbClr val="CFD0D8"/>
                </a:solidFill>
                <a:latin typeface="Roboto" pitchFamily="34" charset="0"/>
                <a:ea typeface="Roboto" pitchFamily="34" charset="-122"/>
                <a:cs typeface="Roboto" pitchFamily="34" charset="-120"/>
              </a:rPr>
              <a:t> has the lowest total orders, reflecting a smaller but consistent late-night customer base.</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455" y="0"/>
            <a:ext cx="14630400" cy="8229600"/>
          </a:xfrm>
          <a:prstGeom prst="rect">
            <a:avLst/>
          </a:prstGeom>
          <a:solidFill>
            <a:srgbClr val="000018">
              <a:alpha val="75000"/>
            </a:srgbClr>
          </a:solidFill>
          <a:ln/>
        </p:spPr>
      </p:sp>
      <p:sp>
        <p:nvSpPr>
          <p:cNvPr id="4" name="Text 1"/>
          <p:cNvSpPr/>
          <p:nvPr/>
        </p:nvSpPr>
        <p:spPr>
          <a:xfrm>
            <a:off x="876181" y="1018461"/>
            <a:ext cx="12768263" cy="736640"/>
          </a:xfrm>
          <a:prstGeom prst="rect">
            <a:avLst/>
          </a:prstGeom>
          <a:noFill/>
          <a:ln/>
        </p:spPr>
        <p:txBody>
          <a:bodyPr wrap="none" rtlCol="0" anchor="t"/>
          <a:lstStyle/>
          <a:p>
            <a:pPr marL="0" indent="0">
              <a:lnSpc>
                <a:spcPts val="5801"/>
              </a:lnSpc>
              <a:buNone/>
            </a:pPr>
            <a:r>
              <a:rPr lang="en-US" sz="4800" b="1" dirty="0">
                <a:solidFill>
                  <a:schemeClr val="bg1"/>
                </a:solidFill>
                <a:latin typeface="Roboto" pitchFamily="34" charset="0"/>
                <a:ea typeface="Roboto" pitchFamily="34" charset="-122"/>
                <a:cs typeface="Roboto" pitchFamily="34" charset="-120"/>
              </a:rPr>
              <a:t>Areas having highest increase in monthly orders</a:t>
            </a:r>
            <a:endParaRPr lang="en-US" sz="4800" dirty="0">
              <a:solidFill>
                <a:schemeClr val="bg1"/>
              </a:solidFill>
            </a:endParaRPr>
          </a:p>
        </p:txBody>
      </p:sp>
      <p:pic>
        <p:nvPicPr>
          <p:cNvPr id="5" name="Image 1" descr="preencoded.png"/>
          <p:cNvPicPr>
            <a:picLocks noChangeAspect="1"/>
          </p:cNvPicPr>
          <p:nvPr/>
        </p:nvPicPr>
        <p:blipFill>
          <a:blip r:embed="rId4"/>
          <a:stretch>
            <a:fillRect/>
          </a:stretch>
        </p:blipFill>
        <p:spPr>
          <a:xfrm>
            <a:off x="1459149" y="2226588"/>
            <a:ext cx="12185294" cy="3882509"/>
          </a:xfrm>
          <a:prstGeom prst="rect">
            <a:avLst/>
          </a:prstGeom>
        </p:spPr>
      </p:pic>
      <p:sp>
        <p:nvSpPr>
          <p:cNvPr id="6" name="Text 2"/>
          <p:cNvSpPr/>
          <p:nvPr/>
        </p:nvSpPr>
        <p:spPr>
          <a:xfrm>
            <a:off x="876181" y="6374249"/>
            <a:ext cx="13734764" cy="459700"/>
          </a:xfrm>
          <a:prstGeom prst="rect">
            <a:avLst/>
          </a:prstGeom>
          <a:noFill/>
          <a:ln/>
        </p:spPr>
        <p:txBody>
          <a:bodyPr wrap="none" rtlCol="0" anchor="t"/>
          <a:lstStyle/>
          <a:p>
            <a:pPr marL="342900" indent="-342900" algn="l">
              <a:lnSpc>
                <a:spcPts val="2970"/>
              </a:lnSpc>
              <a:buSzPct val="100000"/>
              <a:buChar char="•"/>
            </a:pPr>
            <a:r>
              <a:rPr lang="en-US" sz="2400" dirty="0">
                <a:solidFill>
                  <a:srgbClr val="CFD0D8"/>
                </a:solidFill>
                <a:latin typeface="Roboto" pitchFamily="34" charset="0"/>
                <a:ea typeface="Roboto" pitchFamily="34" charset="-122"/>
                <a:cs typeface="Roboto" pitchFamily="34" charset="-120"/>
              </a:rPr>
              <a:t>HSR Layout, ITI Layout, and Harlur consistently demonstrate increase in the order volumes.</a:t>
            </a:r>
            <a:endParaRPr lang="en-US" sz="2400" dirty="0"/>
          </a:p>
        </p:txBody>
      </p:sp>
      <p:sp>
        <p:nvSpPr>
          <p:cNvPr id="7" name="Text 3"/>
          <p:cNvSpPr/>
          <p:nvPr/>
        </p:nvSpPr>
        <p:spPr>
          <a:xfrm>
            <a:off x="876181" y="6833949"/>
            <a:ext cx="12878038" cy="265152"/>
          </a:xfrm>
          <a:prstGeom prst="rect">
            <a:avLst/>
          </a:prstGeom>
          <a:noFill/>
          <a:ln/>
        </p:spPr>
        <p:txBody>
          <a:bodyPr wrap="none" rtlCol="0" anchor="t"/>
          <a:lstStyle/>
          <a:p>
            <a:pPr marL="342900" indent="-342900" algn="l">
              <a:lnSpc>
                <a:spcPts val="2970"/>
              </a:lnSpc>
              <a:buSzPct val="100000"/>
              <a:buChar char="•"/>
            </a:pPr>
            <a:r>
              <a:rPr lang="en-US" sz="2400" dirty="0">
                <a:solidFill>
                  <a:srgbClr val="CFD0D8"/>
                </a:solidFill>
                <a:latin typeface="Roboto" pitchFamily="34" charset="0"/>
                <a:ea typeface="Roboto" pitchFamily="34" charset="-122"/>
                <a:cs typeface="Roboto" pitchFamily="34" charset="-120"/>
              </a:rPr>
              <a:t>Bomannahali - MicoLayout, Kudlu, Koramangala, Ejipura exhibit comparatively lower order counts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864037" y="1088827"/>
            <a:ext cx="9072801" cy="771525"/>
          </a:xfrm>
          <a:prstGeom prst="rect">
            <a:avLst/>
          </a:prstGeom>
          <a:noFill/>
          <a:ln/>
        </p:spPr>
        <p:txBody>
          <a:bodyPr wrap="none" rtlCol="0" anchor="t"/>
          <a:lstStyle/>
          <a:p>
            <a:pPr marL="0" indent="0">
              <a:lnSpc>
                <a:spcPts val="6075"/>
              </a:lnSpc>
              <a:buNone/>
            </a:pPr>
            <a:r>
              <a:rPr lang="en-US" sz="4860" dirty="0">
                <a:solidFill>
                  <a:srgbClr val="FFFFFF"/>
                </a:solidFill>
                <a:latin typeface="Roboto" pitchFamily="34" charset="0"/>
                <a:ea typeface="Roboto" pitchFamily="34" charset="-122"/>
                <a:cs typeface="Roboto" pitchFamily="34" charset="-120"/>
              </a:rPr>
              <a:t>             </a:t>
            </a:r>
            <a:r>
              <a:rPr lang="en-US" sz="6000" b="1" dirty="0">
                <a:solidFill>
                  <a:schemeClr val="bg1"/>
                </a:solidFill>
                <a:latin typeface="Roboto" pitchFamily="34" charset="0"/>
                <a:ea typeface="Roboto" pitchFamily="34" charset="-122"/>
                <a:cs typeface="Roboto" pitchFamily="34" charset="-120"/>
              </a:rPr>
              <a:t>Completion Rate Analysis</a:t>
            </a:r>
            <a:endParaRPr lang="en-US" sz="6000" b="1" dirty="0">
              <a:solidFill>
                <a:schemeClr val="bg1"/>
              </a:solidFill>
            </a:endParaRPr>
          </a:p>
        </p:txBody>
      </p:sp>
      <p:sp>
        <p:nvSpPr>
          <p:cNvPr id="5" name="Shape 2"/>
          <p:cNvSpPr/>
          <p:nvPr/>
        </p:nvSpPr>
        <p:spPr>
          <a:xfrm>
            <a:off x="864037" y="2508290"/>
            <a:ext cx="555427" cy="555427"/>
          </a:xfrm>
          <a:prstGeom prst="roundRect">
            <a:avLst>
              <a:gd name="adj" fmla="val 20003"/>
            </a:avLst>
          </a:prstGeom>
          <a:solidFill>
            <a:srgbClr val="182567"/>
          </a:solidFill>
          <a:ln w="15240">
            <a:solidFill>
              <a:srgbClr val="313E80"/>
            </a:solidFill>
            <a:prstDash val="solid"/>
          </a:ln>
        </p:spPr>
      </p:sp>
      <p:sp>
        <p:nvSpPr>
          <p:cNvPr id="6" name="Text 3"/>
          <p:cNvSpPr/>
          <p:nvPr/>
        </p:nvSpPr>
        <p:spPr>
          <a:xfrm>
            <a:off x="1036439" y="2600801"/>
            <a:ext cx="210503" cy="370284"/>
          </a:xfrm>
          <a:prstGeom prst="rect">
            <a:avLst/>
          </a:prstGeom>
          <a:noFill/>
          <a:ln/>
        </p:spPr>
        <p:txBody>
          <a:bodyPr wrap="none" rtlCol="0" anchor="t"/>
          <a:lstStyle/>
          <a:p>
            <a:pPr marL="0" indent="0" algn="ctr">
              <a:lnSpc>
                <a:spcPts val="2916"/>
              </a:lnSpc>
              <a:buNone/>
            </a:pPr>
            <a:r>
              <a:rPr lang="en-US" sz="2916" dirty="0">
                <a:solidFill>
                  <a:srgbClr val="CFD0D8"/>
                </a:solidFill>
                <a:latin typeface="Roboto" pitchFamily="34" charset="0"/>
                <a:ea typeface="Roboto" pitchFamily="34" charset="-122"/>
                <a:cs typeface="Roboto" pitchFamily="34" charset="-120"/>
              </a:rPr>
              <a:t>1</a:t>
            </a:r>
            <a:endParaRPr lang="en-US" sz="2916" dirty="0"/>
          </a:p>
        </p:txBody>
      </p:sp>
      <p:sp>
        <p:nvSpPr>
          <p:cNvPr id="7" name="Text 4"/>
          <p:cNvSpPr/>
          <p:nvPr/>
        </p:nvSpPr>
        <p:spPr>
          <a:xfrm>
            <a:off x="1666280" y="2508290"/>
            <a:ext cx="3086100" cy="385763"/>
          </a:xfrm>
          <a:prstGeom prst="rect">
            <a:avLst/>
          </a:prstGeom>
          <a:noFill/>
          <a:ln/>
        </p:spPr>
        <p:txBody>
          <a:bodyPr wrap="none" rtlCol="0" anchor="t"/>
          <a:lstStyle/>
          <a:p>
            <a:pPr marL="0" indent="0">
              <a:lnSpc>
                <a:spcPts val="3038"/>
              </a:lnSpc>
              <a:buNone/>
            </a:pPr>
            <a:r>
              <a:rPr lang="en-US" sz="2400" b="1" dirty="0">
                <a:solidFill>
                  <a:schemeClr val="accent1"/>
                </a:solidFill>
                <a:latin typeface="Roboto" pitchFamily="34" charset="0"/>
                <a:ea typeface="Roboto" pitchFamily="34" charset="-122"/>
                <a:cs typeface="Roboto" pitchFamily="34" charset="-120"/>
              </a:rPr>
              <a:t>Consistent High Rates</a:t>
            </a:r>
            <a:endParaRPr lang="en-US" sz="2400" b="1" dirty="0">
              <a:solidFill>
                <a:schemeClr val="accent1"/>
              </a:solidFill>
            </a:endParaRPr>
          </a:p>
        </p:txBody>
      </p:sp>
      <p:sp>
        <p:nvSpPr>
          <p:cNvPr id="8" name="Text 5"/>
          <p:cNvSpPr/>
          <p:nvPr/>
        </p:nvSpPr>
        <p:spPr>
          <a:xfrm>
            <a:off x="1666280" y="3042166"/>
            <a:ext cx="3333988" cy="1975247"/>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2400" dirty="0">
                <a:solidFill>
                  <a:srgbClr val="CFD0D8"/>
                </a:solidFill>
                <a:latin typeface="Roboto" pitchFamily="34" charset="0"/>
                <a:ea typeface="Roboto" pitchFamily="34" charset="-122"/>
                <a:cs typeface="Roboto" pitchFamily="34" charset="-120"/>
              </a:rPr>
              <a:t>Completion rates are consistently high across different days, time slots, and order sizes, indicating efficient operations.</a:t>
            </a:r>
            <a:endParaRPr lang="en-US" sz="2400" dirty="0"/>
          </a:p>
        </p:txBody>
      </p:sp>
      <p:sp>
        <p:nvSpPr>
          <p:cNvPr id="9" name="Text 6"/>
          <p:cNvSpPr/>
          <p:nvPr/>
        </p:nvSpPr>
        <p:spPr>
          <a:xfrm>
            <a:off x="1666279" y="5748514"/>
            <a:ext cx="3519011" cy="1975247"/>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2400" b="1" dirty="0">
                <a:solidFill>
                  <a:srgbClr val="CFD0D8"/>
                </a:solidFill>
                <a:latin typeface="Roboto" pitchFamily="34" charset="0"/>
                <a:ea typeface="Roboto" pitchFamily="34" charset="-122"/>
                <a:cs typeface="Roboto" pitchFamily="34" charset="-120"/>
              </a:rPr>
              <a:t>Wednesday</a:t>
            </a:r>
            <a:r>
              <a:rPr lang="en-US" sz="2400" dirty="0">
                <a:solidFill>
                  <a:srgbClr val="CFD0D8"/>
                </a:solidFill>
                <a:latin typeface="Roboto" pitchFamily="34" charset="0"/>
                <a:ea typeface="Roboto" pitchFamily="34" charset="-122"/>
                <a:cs typeface="Roboto" pitchFamily="34" charset="-120"/>
              </a:rPr>
              <a:t> has the highest average completion rate (99.49%), while </a:t>
            </a:r>
            <a:r>
              <a:rPr lang="en-US" sz="2400" b="1" dirty="0">
                <a:solidFill>
                  <a:srgbClr val="CFD0D8"/>
                </a:solidFill>
                <a:latin typeface="Roboto" pitchFamily="34" charset="0"/>
                <a:ea typeface="Roboto" pitchFamily="34" charset="-122"/>
                <a:cs typeface="Roboto" pitchFamily="34" charset="-120"/>
              </a:rPr>
              <a:t>Friday</a:t>
            </a:r>
            <a:r>
              <a:rPr lang="en-US" sz="2400" dirty="0">
                <a:solidFill>
                  <a:srgbClr val="CFD0D8"/>
                </a:solidFill>
                <a:latin typeface="Roboto" pitchFamily="34" charset="0"/>
                <a:ea typeface="Roboto" pitchFamily="34" charset="-122"/>
                <a:cs typeface="Roboto" pitchFamily="34" charset="-120"/>
              </a:rPr>
              <a:t> has the lowest (99.34%).</a:t>
            </a:r>
            <a:endParaRPr lang="en-US" sz="2400" dirty="0"/>
          </a:p>
        </p:txBody>
      </p:sp>
      <p:sp>
        <p:nvSpPr>
          <p:cNvPr id="10" name="Shape 7"/>
          <p:cNvSpPr/>
          <p:nvPr/>
        </p:nvSpPr>
        <p:spPr>
          <a:xfrm>
            <a:off x="5247084" y="2508290"/>
            <a:ext cx="555427" cy="555427"/>
          </a:xfrm>
          <a:prstGeom prst="roundRect">
            <a:avLst>
              <a:gd name="adj" fmla="val 20003"/>
            </a:avLst>
          </a:prstGeom>
          <a:solidFill>
            <a:srgbClr val="182567"/>
          </a:solidFill>
          <a:ln w="15240">
            <a:solidFill>
              <a:srgbClr val="313E80"/>
            </a:solidFill>
            <a:prstDash val="solid"/>
          </a:ln>
        </p:spPr>
      </p:sp>
      <p:sp>
        <p:nvSpPr>
          <p:cNvPr id="11" name="Text 8"/>
          <p:cNvSpPr/>
          <p:nvPr/>
        </p:nvSpPr>
        <p:spPr>
          <a:xfrm>
            <a:off x="5419487" y="2600801"/>
            <a:ext cx="210503" cy="370284"/>
          </a:xfrm>
          <a:prstGeom prst="rect">
            <a:avLst/>
          </a:prstGeom>
          <a:noFill/>
          <a:ln/>
        </p:spPr>
        <p:txBody>
          <a:bodyPr wrap="none" rtlCol="0" anchor="t"/>
          <a:lstStyle/>
          <a:p>
            <a:pPr marL="0" indent="0" algn="ctr">
              <a:lnSpc>
                <a:spcPts val="2916"/>
              </a:lnSpc>
              <a:buNone/>
            </a:pPr>
            <a:r>
              <a:rPr lang="en-US" sz="2916" dirty="0">
                <a:solidFill>
                  <a:srgbClr val="CFD0D8"/>
                </a:solidFill>
                <a:latin typeface="Roboto" pitchFamily="34" charset="0"/>
                <a:ea typeface="Roboto" pitchFamily="34" charset="-122"/>
                <a:cs typeface="Roboto" pitchFamily="34" charset="-120"/>
              </a:rPr>
              <a:t>2</a:t>
            </a:r>
            <a:endParaRPr lang="en-US" sz="2916" dirty="0"/>
          </a:p>
        </p:txBody>
      </p:sp>
      <p:sp>
        <p:nvSpPr>
          <p:cNvPr id="12" name="Text 9"/>
          <p:cNvSpPr/>
          <p:nvPr/>
        </p:nvSpPr>
        <p:spPr>
          <a:xfrm>
            <a:off x="6049328" y="2508290"/>
            <a:ext cx="3086100" cy="385763"/>
          </a:xfrm>
          <a:prstGeom prst="rect">
            <a:avLst/>
          </a:prstGeom>
          <a:noFill/>
          <a:ln/>
        </p:spPr>
        <p:txBody>
          <a:bodyPr wrap="none" rtlCol="0" anchor="t"/>
          <a:lstStyle/>
          <a:p>
            <a:pPr marL="0" indent="0">
              <a:lnSpc>
                <a:spcPts val="3038"/>
              </a:lnSpc>
              <a:buNone/>
            </a:pPr>
            <a:r>
              <a:rPr lang="en-US" sz="2400" b="1" dirty="0">
                <a:solidFill>
                  <a:schemeClr val="accent1"/>
                </a:solidFill>
                <a:latin typeface="Roboto" pitchFamily="34" charset="0"/>
                <a:ea typeface="Roboto" pitchFamily="34" charset="-122"/>
                <a:cs typeface="Roboto" pitchFamily="34" charset="-120"/>
              </a:rPr>
              <a:t>Variations by Time</a:t>
            </a:r>
            <a:endParaRPr lang="en-US" sz="2400" b="1" dirty="0">
              <a:solidFill>
                <a:schemeClr val="accent1"/>
              </a:solidFill>
            </a:endParaRPr>
          </a:p>
        </p:txBody>
      </p:sp>
      <p:sp>
        <p:nvSpPr>
          <p:cNvPr id="13" name="Text 10"/>
          <p:cNvSpPr/>
          <p:nvPr/>
        </p:nvSpPr>
        <p:spPr>
          <a:xfrm>
            <a:off x="6049328" y="3042166"/>
            <a:ext cx="3333988" cy="395049"/>
          </a:xfrm>
          <a:prstGeom prst="rect">
            <a:avLst/>
          </a:prstGeom>
          <a:noFill/>
          <a:ln/>
        </p:spPr>
        <p:txBody>
          <a:bodyPr wrap="none" rtlCol="0" anchor="t"/>
          <a:lstStyle/>
          <a:p>
            <a:pPr marL="0" indent="0">
              <a:lnSpc>
                <a:spcPts val="3110"/>
              </a:lnSpc>
              <a:buNone/>
            </a:pPr>
            <a:endParaRPr lang="en-US" sz="1944" dirty="0"/>
          </a:p>
        </p:txBody>
      </p:sp>
      <p:sp>
        <p:nvSpPr>
          <p:cNvPr id="14" name="Text 11"/>
          <p:cNvSpPr/>
          <p:nvPr/>
        </p:nvSpPr>
        <p:spPr>
          <a:xfrm>
            <a:off x="6049328" y="3063717"/>
            <a:ext cx="3333988" cy="3950494"/>
          </a:xfrm>
          <a:prstGeom prst="rect">
            <a:avLst/>
          </a:prstGeom>
          <a:noFill/>
          <a:ln/>
        </p:spPr>
        <p:txBody>
          <a:bodyPr wrap="square" rtlCol="0" anchor="t"/>
          <a:lstStyle/>
          <a:p>
            <a:pPr marL="0" indent="0">
              <a:lnSpc>
                <a:spcPts val="3110"/>
              </a:lnSpc>
              <a:buNone/>
            </a:pPr>
            <a:r>
              <a:rPr lang="en-US" sz="2400" dirty="0">
                <a:solidFill>
                  <a:srgbClr val="CFD0D8"/>
                </a:solidFill>
                <a:latin typeface="Roboto" pitchFamily="34" charset="0"/>
                <a:ea typeface="Roboto" pitchFamily="34" charset="-122"/>
                <a:cs typeface="Roboto" pitchFamily="34" charset="-120"/>
              </a:rPr>
              <a:t>There are slight variations observed on weekends (Saturday and Sunday) compared to weekdays (Monday to Friday) in some time slots. For instance, Saturday shows lower rates in the Late Night and Night slots compared to weekdays</a:t>
            </a:r>
            <a:endParaRPr lang="en-US" sz="2400" dirty="0"/>
          </a:p>
        </p:txBody>
      </p:sp>
      <p:sp>
        <p:nvSpPr>
          <p:cNvPr id="15" name="Shape 12"/>
          <p:cNvSpPr/>
          <p:nvPr/>
        </p:nvSpPr>
        <p:spPr>
          <a:xfrm>
            <a:off x="9630132" y="2508290"/>
            <a:ext cx="555427" cy="555427"/>
          </a:xfrm>
          <a:prstGeom prst="roundRect">
            <a:avLst>
              <a:gd name="adj" fmla="val 20003"/>
            </a:avLst>
          </a:prstGeom>
          <a:solidFill>
            <a:srgbClr val="182567"/>
          </a:solidFill>
          <a:ln w="15240">
            <a:solidFill>
              <a:srgbClr val="313E80"/>
            </a:solidFill>
            <a:prstDash val="solid"/>
          </a:ln>
        </p:spPr>
      </p:sp>
      <p:sp>
        <p:nvSpPr>
          <p:cNvPr id="16" name="Text 13"/>
          <p:cNvSpPr/>
          <p:nvPr/>
        </p:nvSpPr>
        <p:spPr>
          <a:xfrm>
            <a:off x="9802535" y="2600801"/>
            <a:ext cx="210503" cy="370284"/>
          </a:xfrm>
          <a:prstGeom prst="rect">
            <a:avLst/>
          </a:prstGeom>
          <a:noFill/>
          <a:ln/>
        </p:spPr>
        <p:txBody>
          <a:bodyPr wrap="none" rtlCol="0" anchor="t"/>
          <a:lstStyle/>
          <a:p>
            <a:pPr marL="0" indent="0" algn="ctr">
              <a:lnSpc>
                <a:spcPts val="2916"/>
              </a:lnSpc>
              <a:buNone/>
            </a:pPr>
            <a:r>
              <a:rPr lang="en-US" sz="2916" dirty="0">
                <a:solidFill>
                  <a:srgbClr val="CFD0D8"/>
                </a:solidFill>
                <a:latin typeface="Roboto" pitchFamily="34" charset="0"/>
                <a:ea typeface="Roboto" pitchFamily="34" charset="-122"/>
                <a:cs typeface="Roboto" pitchFamily="34" charset="-120"/>
              </a:rPr>
              <a:t>3</a:t>
            </a:r>
            <a:endParaRPr lang="en-US" sz="2916" dirty="0"/>
          </a:p>
        </p:txBody>
      </p:sp>
      <p:sp>
        <p:nvSpPr>
          <p:cNvPr id="17" name="Text 14"/>
          <p:cNvSpPr/>
          <p:nvPr/>
        </p:nvSpPr>
        <p:spPr>
          <a:xfrm>
            <a:off x="10432375" y="2508290"/>
            <a:ext cx="3154918" cy="385763"/>
          </a:xfrm>
          <a:prstGeom prst="rect">
            <a:avLst/>
          </a:prstGeom>
          <a:noFill/>
          <a:ln/>
        </p:spPr>
        <p:txBody>
          <a:bodyPr wrap="none" rtlCol="0" anchor="t"/>
          <a:lstStyle/>
          <a:p>
            <a:pPr marL="0" indent="0">
              <a:lnSpc>
                <a:spcPts val="3038"/>
              </a:lnSpc>
              <a:buNone/>
            </a:pPr>
            <a:r>
              <a:rPr lang="en-US" sz="2400" b="1" dirty="0">
                <a:solidFill>
                  <a:schemeClr val="accent1"/>
                </a:solidFill>
                <a:latin typeface="Roboto" pitchFamily="34" charset="0"/>
                <a:ea typeface="Roboto" pitchFamily="34" charset="-122"/>
                <a:cs typeface="Roboto" pitchFamily="34" charset="-120"/>
              </a:rPr>
              <a:t>Larger Orders Succeed</a:t>
            </a:r>
            <a:endParaRPr lang="en-US" sz="2400" b="1" dirty="0">
              <a:solidFill>
                <a:schemeClr val="accent1"/>
              </a:solidFill>
            </a:endParaRPr>
          </a:p>
        </p:txBody>
      </p:sp>
      <p:sp>
        <p:nvSpPr>
          <p:cNvPr id="18" name="Text 15"/>
          <p:cNvSpPr/>
          <p:nvPr/>
        </p:nvSpPr>
        <p:spPr>
          <a:xfrm>
            <a:off x="10432375" y="3042166"/>
            <a:ext cx="3333988" cy="3950494"/>
          </a:xfrm>
          <a:prstGeom prst="rect">
            <a:avLst/>
          </a:prstGeom>
          <a:noFill/>
          <a:ln/>
        </p:spPr>
        <p:txBody>
          <a:bodyPr wrap="square" rtlCol="0" anchor="t"/>
          <a:lstStyle/>
          <a:p>
            <a:pPr marL="0" indent="0">
              <a:lnSpc>
                <a:spcPts val="3110"/>
              </a:lnSpc>
              <a:buNone/>
            </a:pPr>
            <a:r>
              <a:rPr lang="en-US" sz="2400" dirty="0">
                <a:solidFill>
                  <a:srgbClr val="CFD0D8"/>
                </a:solidFill>
                <a:latin typeface="Roboto" pitchFamily="34" charset="0"/>
                <a:ea typeface="Roboto" pitchFamily="34" charset="-122"/>
                <a:cs typeface="Roboto" pitchFamily="34" charset="-120"/>
              </a:rPr>
              <a:t>Completion Rates start at 99.27% for single product orders and rise steadily, reaching a peak of 100.00% for orders of 12 products and above. Orders with 12 or more products consistently achieve 100% completion, highlighting optimized processes for bulk orders.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 y="0"/>
            <a:ext cx="5867521" cy="8229600"/>
          </a:xfrm>
          <a:prstGeom prst="rect">
            <a:avLst/>
          </a:prstGeom>
        </p:spPr>
      </p:pic>
      <p:sp>
        <p:nvSpPr>
          <p:cNvPr id="6" name="Text 1"/>
          <p:cNvSpPr/>
          <p:nvPr/>
        </p:nvSpPr>
        <p:spPr>
          <a:xfrm>
            <a:off x="5867521" y="540662"/>
            <a:ext cx="6552962" cy="741283"/>
          </a:xfrm>
          <a:prstGeom prst="rect">
            <a:avLst/>
          </a:prstGeom>
          <a:noFill/>
          <a:ln/>
        </p:spPr>
        <p:txBody>
          <a:bodyPr wrap="none" rtlCol="0" anchor="t"/>
          <a:lstStyle/>
          <a:p>
            <a:pPr marL="0" indent="0">
              <a:lnSpc>
                <a:spcPts val="5837"/>
              </a:lnSpc>
              <a:buNone/>
            </a:pPr>
            <a:r>
              <a:rPr lang="en-US" sz="6000" b="1" dirty="0">
                <a:solidFill>
                  <a:schemeClr val="bg1"/>
                </a:solidFill>
                <a:latin typeface="Roboto" pitchFamily="34" charset="0"/>
                <a:ea typeface="Roboto" pitchFamily="34" charset="-122"/>
                <a:cs typeface="Roboto" pitchFamily="34" charset="-120"/>
              </a:rPr>
              <a:t>Customer Lifetime Value</a:t>
            </a:r>
            <a:endParaRPr lang="en-US" sz="6000" b="1" dirty="0">
              <a:solidFill>
                <a:schemeClr val="bg1"/>
              </a:solidFill>
            </a:endParaRPr>
          </a:p>
        </p:txBody>
      </p:sp>
      <p:sp>
        <p:nvSpPr>
          <p:cNvPr id="7" name="Shape 2"/>
          <p:cNvSpPr/>
          <p:nvPr/>
        </p:nvSpPr>
        <p:spPr>
          <a:xfrm>
            <a:off x="6316623" y="1652588"/>
            <a:ext cx="7483554" cy="3153013"/>
          </a:xfrm>
          <a:prstGeom prst="roundRect">
            <a:avLst>
              <a:gd name="adj" fmla="val 3509"/>
            </a:avLst>
          </a:prstGeom>
          <a:solidFill>
            <a:srgbClr val="182567"/>
          </a:solidFill>
          <a:ln w="7620">
            <a:solidFill>
              <a:srgbClr val="313E80"/>
            </a:solidFill>
            <a:prstDash val="solid"/>
          </a:ln>
        </p:spPr>
      </p:sp>
      <p:sp>
        <p:nvSpPr>
          <p:cNvPr id="8" name="Text 3"/>
          <p:cNvSpPr/>
          <p:nvPr/>
        </p:nvSpPr>
        <p:spPr>
          <a:xfrm>
            <a:off x="6561415" y="2008345"/>
            <a:ext cx="3652628" cy="370643"/>
          </a:xfrm>
          <a:prstGeom prst="rect">
            <a:avLst/>
          </a:prstGeom>
          <a:noFill/>
          <a:ln/>
        </p:spPr>
        <p:txBody>
          <a:bodyPr wrap="none" rtlCol="0" anchor="t"/>
          <a:lstStyle/>
          <a:p>
            <a:pPr marL="0" indent="0">
              <a:lnSpc>
                <a:spcPts val="2919"/>
              </a:lnSpc>
              <a:buNone/>
            </a:pPr>
            <a:r>
              <a:rPr lang="en-US" sz="3200" b="1" dirty="0">
                <a:solidFill>
                  <a:schemeClr val="bg1"/>
                </a:solidFill>
                <a:latin typeface="Roboto" pitchFamily="34" charset="0"/>
                <a:ea typeface="Roboto" pitchFamily="34" charset="-122"/>
                <a:cs typeface="Roboto" pitchFamily="34" charset="-120"/>
              </a:rPr>
              <a:t>Top Acquisition Sources</a:t>
            </a:r>
            <a:endParaRPr lang="en-US" sz="3200" b="1" dirty="0">
              <a:solidFill>
                <a:schemeClr val="bg1"/>
              </a:solidFill>
            </a:endParaRPr>
          </a:p>
        </p:txBody>
      </p:sp>
      <p:sp>
        <p:nvSpPr>
          <p:cNvPr id="9" name="Text 4"/>
          <p:cNvSpPr/>
          <p:nvPr/>
        </p:nvSpPr>
        <p:spPr>
          <a:xfrm>
            <a:off x="6561415" y="2521268"/>
            <a:ext cx="6993969" cy="1138357"/>
          </a:xfrm>
          <a:prstGeom prst="rect">
            <a:avLst/>
          </a:prstGeom>
          <a:noFill/>
          <a:ln/>
        </p:spPr>
        <p:txBody>
          <a:bodyPr wrap="square" rtlCol="0" anchor="t"/>
          <a:lstStyle/>
          <a:p>
            <a:pPr marL="0" indent="0">
              <a:lnSpc>
                <a:spcPts val="2989"/>
              </a:lnSpc>
              <a:buNone/>
            </a:pPr>
            <a:r>
              <a:rPr lang="en-US" sz="2400" dirty="0">
                <a:solidFill>
                  <a:srgbClr val="CFD0D8"/>
                </a:solidFill>
                <a:latin typeface="Roboto" pitchFamily="34" charset="0"/>
                <a:ea typeface="Roboto" pitchFamily="34" charset="-122"/>
                <a:cs typeface="Roboto" pitchFamily="34" charset="-120"/>
              </a:rPr>
              <a:t>Snapchat (389.48)and Google (383.07)have the highest aggregated customer lifetime values, indicating strong long-term customer value.</a:t>
            </a:r>
            <a:endParaRPr lang="en-US" sz="2400" dirty="0"/>
          </a:p>
        </p:txBody>
      </p:sp>
      <p:sp>
        <p:nvSpPr>
          <p:cNvPr id="10" name="Text 5"/>
          <p:cNvSpPr/>
          <p:nvPr/>
        </p:nvSpPr>
        <p:spPr>
          <a:xfrm>
            <a:off x="6561415" y="3801904"/>
            <a:ext cx="6993969" cy="758904"/>
          </a:xfrm>
          <a:prstGeom prst="rect">
            <a:avLst/>
          </a:prstGeom>
          <a:noFill/>
          <a:ln/>
        </p:spPr>
        <p:txBody>
          <a:bodyPr wrap="square" rtlCol="0" anchor="t"/>
          <a:lstStyle/>
          <a:p>
            <a:pPr marL="0" indent="0">
              <a:lnSpc>
                <a:spcPts val="2989"/>
              </a:lnSpc>
              <a:buNone/>
            </a:pPr>
            <a:r>
              <a:rPr lang="en-US" sz="2400" dirty="0">
                <a:solidFill>
                  <a:srgbClr val="CFD0D8"/>
                </a:solidFill>
                <a:latin typeface="Roboto" pitchFamily="34" charset="0"/>
                <a:ea typeface="Roboto" pitchFamily="34" charset="-122"/>
                <a:cs typeface="Roboto" pitchFamily="34" charset="-120"/>
              </a:rPr>
              <a:t>Instagram has the lowest aggregated LTV among the listed sources at 349.11.</a:t>
            </a:r>
            <a:endParaRPr lang="en-US" sz="2400" dirty="0"/>
          </a:p>
        </p:txBody>
      </p:sp>
      <p:sp>
        <p:nvSpPr>
          <p:cNvPr id="11" name="Shape 6"/>
          <p:cNvSpPr/>
          <p:nvPr/>
        </p:nvSpPr>
        <p:spPr>
          <a:xfrm>
            <a:off x="6316623" y="5042773"/>
            <a:ext cx="7483554" cy="2933908"/>
          </a:xfrm>
          <a:prstGeom prst="roundRect">
            <a:avLst>
              <a:gd name="adj" fmla="val 4236"/>
            </a:avLst>
          </a:prstGeom>
          <a:solidFill>
            <a:srgbClr val="182567"/>
          </a:solidFill>
          <a:ln w="7620">
            <a:solidFill>
              <a:srgbClr val="313E80"/>
            </a:solidFill>
            <a:prstDash val="solid"/>
          </a:ln>
        </p:spPr>
      </p:sp>
      <p:sp>
        <p:nvSpPr>
          <p:cNvPr id="12" name="Text 7"/>
          <p:cNvSpPr/>
          <p:nvPr/>
        </p:nvSpPr>
        <p:spPr>
          <a:xfrm>
            <a:off x="6561415" y="5287566"/>
            <a:ext cx="2965252" cy="370642"/>
          </a:xfrm>
          <a:prstGeom prst="rect">
            <a:avLst/>
          </a:prstGeom>
          <a:noFill/>
          <a:ln/>
        </p:spPr>
        <p:txBody>
          <a:bodyPr wrap="none" rtlCol="0" anchor="t"/>
          <a:lstStyle/>
          <a:p>
            <a:pPr marL="0" indent="0">
              <a:lnSpc>
                <a:spcPts val="2919"/>
              </a:lnSpc>
              <a:buNone/>
            </a:pPr>
            <a:r>
              <a:rPr lang="en-US" sz="3200" b="1" dirty="0">
                <a:solidFill>
                  <a:schemeClr val="bg1"/>
                </a:solidFill>
                <a:latin typeface="Roboto" pitchFamily="34" charset="0"/>
                <a:ea typeface="Roboto" pitchFamily="34" charset="-122"/>
                <a:cs typeface="Roboto" pitchFamily="34" charset="-120"/>
              </a:rPr>
              <a:t>Seasonal Fluctuations</a:t>
            </a:r>
            <a:endParaRPr lang="en-US" sz="3200" b="1" dirty="0">
              <a:solidFill>
                <a:schemeClr val="bg1"/>
              </a:solidFill>
            </a:endParaRPr>
          </a:p>
        </p:txBody>
      </p:sp>
      <p:sp>
        <p:nvSpPr>
          <p:cNvPr id="13" name="Text 8"/>
          <p:cNvSpPr/>
          <p:nvPr/>
        </p:nvSpPr>
        <p:spPr>
          <a:xfrm>
            <a:off x="6561415" y="5800487"/>
            <a:ext cx="6993969" cy="1517809"/>
          </a:xfrm>
          <a:prstGeom prst="rect">
            <a:avLst/>
          </a:prstGeom>
          <a:noFill/>
          <a:ln/>
        </p:spPr>
        <p:txBody>
          <a:bodyPr wrap="square" rtlCol="0" anchor="t"/>
          <a:lstStyle/>
          <a:p>
            <a:pPr marL="0" indent="0">
              <a:lnSpc>
                <a:spcPts val="2989"/>
              </a:lnSpc>
              <a:buNone/>
            </a:pPr>
            <a:r>
              <a:rPr lang="en-US" sz="2400" dirty="0">
                <a:solidFill>
                  <a:srgbClr val="CFD0D8"/>
                </a:solidFill>
                <a:latin typeface="Roboto" pitchFamily="34" charset="0"/>
                <a:ea typeface="Roboto" pitchFamily="34" charset="-122"/>
                <a:cs typeface="Roboto" pitchFamily="34" charset="-120"/>
              </a:rPr>
              <a:t>There is noticeable variability in the aggregated LTV from month to month. May has the highest LTV at 420.14, while September has the lowest at 319.06.It might be influenced by seasonal factors such as holidays or special events.</a:t>
            </a:r>
            <a:endParaRPr lang="en-US" sz="2400" dirty="0"/>
          </a:p>
        </p:txBody>
      </p:sp>
      <p:pic>
        <p:nvPicPr>
          <p:cNvPr id="17" name="Image 1" descr="preencoded.png">
            <a:extLst>
              <a:ext uri="{FF2B5EF4-FFF2-40B4-BE49-F238E27FC236}">
                <a16:creationId xmlns:a16="http://schemas.microsoft.com/office/drawing/2014/main" id="{BFA7F302-1F20-6EB5-9F8C-62ED8DDF49E2}"/>
              </a:ext>
            </a:extLst>
          </p:cNvPr>
          <p:cNvPicPr>
            <a:picLocks noChangeAspect="1"/>
          </p:cNvPicPr>
          <p:nvPr/>
        </p:nvPicPr>
        <p:blipFill>
          <a:blip r:embed="rId4"/>
          <a:stretch>
            <a:fillRect/>
          </a:stretch>
        </p:blipFill>
        <p:spPr>
          <a:xfrm>
            <a:off x="-1" y="0"/>
            <a:ext cx="5867521" cy="8229600"/>
          </a:xfrm>
          <a:prstGeom prst="rect">
            <a:avLst/>
          </a:prstGeom>
        </p:spPr>
      </p:pic>
      <p:pic>
        <p:nvPicPr>
          <p:cNvPr id="3076" name="Picture 4" descr="What is Customer Lifetime Value and How ...">
            <a:extLst>
              <a:ext uri="{FF2B5EF4-FFF2-40B4-BE49-F238E27FC236}">
                <a16:creationId xmlns:a16="http://schemas.microsoft.com/office/drawing/2014/main" id="{65EA6DCE-C6BD-4339-6696-B483DFA824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 y="1652588"/>
            <a:ext cx="5867521" cy="5273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244"/>
            <a:ext cx="14630400" cy="8229600"/>
          </a:xfrm>
          <a:prstGeom prst="rect">
            <a:avLst/>
          </a:prstGeom>
          <a:solidFill>
            <a:srgbClr val="000018">
              <a:alpha val="75000"/>
            </a:srgbClr>
          </a:solidFill>
          <a:ln/>
        </p:spPr>
      </p:sp>
      <p:sp>
        <p:nvSpPr>
          <p:cNvPr id="4" name="Text 1"/>
          <p:cNvSpPr/>
          <p:nvPr/>
        </p:nvSpPr>
        <p:spPr>
          <a:xfrm>
            <a:off x="1391515" y="214010"/>
            <a:ext cx="6446251" cy="2546098"/>
          </a:xfrm>
          <a:prstGeom prst="rect">
            <a:avLst/>
          </a:prstGeom>
          <a:noFill/>
          <a:ln/>
        </p:spPr>
        <p:txBody>
          <a:bodyPr wrap="none" rtlCol="0" anchor="t"/>
          <a:lstStyle/>
          <a:p>
            <a:pPr marL="0" indent="0">
              <a:lnSpc>
                <a:spcPts val="6075"/>
              </a:lnSpc>
              <a:buNone/>
            </a:pPr>
            <a:r>
              <a:rPr lang="en-US" sz="4860" dirty="0">
                <a:solidFill>
                  <a:srgbClr val="FFFFFF"/>
                </a:solidFill>
                <a:latin typeface="Roboto" pitchFamily="34" charset="0"/>
                <a:ea typeface="Roboto" pitchFamily="34" charset="-122"/>
                <a:cs typeface="Roboto" pitchFamily="34" charset="-120"/>
              </a:rPr>
              <a:t>                              </a:t>
            </a:r>
            <a:r>
              <a:rPr lang="en-US" sz="6000" b="1" dirty="0">
                <a:solidFill>
                  <a:schemeClr val="bg1"/>
                </a:solidFill>
                <a:latin typeface="Roboto" pitchFamily="34" charset="0"/>
                <a:ea typeface="Roboto" pitchFamily="34" charset="-122"/>
                <a:cs typeface="Roboto" pitchFamily="34" charset="-120"/>
              </a:rPr>
              <a:t>Revenue</a:t>
            </a:r>
            <a:endParaRPr lang="en-US" sz="6000" b="1" dirty="0">
              <a:solidFill>
                <a:schemeClr val="bg1"/>
              </a:solidFill>
            </a:endParaRPr>
          </a:p>
        </p:txBody>
      </p:sp>
      <p:sp>
        <p:nvSpPr>
          <p:cNvPr id="5" name="Text 2"/>
          <p:cNvSpPr/>
          <p:nvPr/>
        </p:nvSpPr>
        <p:spPr>
          <a:xfrm>
            <a:off x="1258967" y="4114800"/>
            <a:ext cx="5755124" cy="2212172"/>
          </a:xfrm>
          <a:prstGeom prst="rect">
            <a:avLst/>
          </a:prstGeom>
          <a:noFill/>
          <a:ln/>
        </p:spPr>
        <p:txBody>
          <a:bodyPr wrap="square" rtlCol="0" anchor="t"/>
          <a:lstStyle/>
          <a:p>
            <a:pPr marL="342900" indent="-342900" algn="l">
              <a:lnSpc>
                <a:spcPts val="3110"/>
              </a:lnSpc>
              <a:buSzPct val="100000"/>
              <a:buChar char="•"/>
            </a:pPr>
            <a:r>
              <a:rPr lang="en-US" sz="2400" dirty="0">
                <a:solidFill>
                  <a:srgbClr val="CFD0D8"/>
                </a:solidFill>
                <a:latin typeface="Roboto" pitchFamily="34" charset="0"/>
                <a:ea typeface="Roboto" pitchFamily="34" charset="-122"/>
                <a:cs typeface="Roboto" pitchFamily="34" charset="-120"/>
              </a:rPr>
              <a:t>Google and Snapchat have the highest average revenue per order, suggesting higher-value customers on these platforms with Snapchat having the highest at $363.52 and Google close behind at $363.05.</a:t>
            </a:r>
            <a:endParaRPr lang="en-US" sz="2400" dirty="0"/>
          </a:p>
        </p:txBody>
      </p:sp>
      <p:sp>
        <p:nvSpPr>
          <p:cNvPr id="6" name="Text 3"/>
          <p:cNvSpPr/>
          <p:nvPr/>
        </p:nvSpPr>
        <p:spPr>
          <a:xfrm>
            <a:off x="1258967" y="6509920"/>
            <a:ext cx="5755124" cy="1683436"/>
          </a:xfrm>
          <a:prstGeom prst="rect">
            <a:avLst/>
          </a:prstGeom>
          <a:noFill/>
          <a:ln/>
        </p:spPr>
        <p:txBody>
          <a:bodyPr wrap="square" rtlCol="0" anchor="t"/>
          <a:lstStyle/>
          <a:p>
            <a:pPr marL="342900" indent="-342900" algn="l">
              <a:lnSpc>
                <a:spcPts val="3110"/>
              </a:lnSpc>
              <a:buSzPct val="100000"/>
              <a:buChar char="•"/>
            </a:pPr>
            <a:r>
              <a:rPr lang="en-US" sz="2400" dirty="0">
                <a:solidFill>
                  <a:srgbClr val="CFD0D8"/>
                </a:solidFill>
                <a:latin typeface="Roboto" pitchFamily="34" charset="0"/>
                <a:ea typeface="Roboto" pitchFamily="34" charset="-122"/>
                <a:cs typeface="Roboto" pitchFamily="34" charset="-120"/>
              </a:rPr>
              <a:t>Instagram, on the other hand, has a lower average revenue per order at $322.85.</a:t>
            </a:r>
            <a:endParaRPr lang="en-US" sz="2400" dirty="0"/>
          </a:p>
        </p:txBody>
      </p:sp>
      <p:sp>
        <p:nvSpPr>
          <p:cNvPr id="7" name="Text 4"/>
          <p:cNvSpPr/>
          <p:nvPr/>
        </p:nvSpPr>
        <p:spPr>
          <a:xfrm>
            <a:off x="8018859" y="4114800"/>
            <a:ext cx="5755124" cy="856059"/>
          </a:xfrm>
          <a:prstGeom prst="rect">
            <a:avLst/>
          </a:prstGeom>
          <a:noFill/>
          <a:ln/>
        </p:spPr>
        <p:txBody>
          <a:bodyPr wrap="square" rtlCol="0" anchor="t"/>
          <a:lstStyle/>
          <a:p>
            <a:pPr marL="342900" indent="-342900" algn="l">
              <a:lnSpc>
                <a:spcPts val="3110"/>
              </a:lnSpc>
              <a:buSzPct val="100000"/>
              <a:buChar char="•"/>
            </a:pPr>
            <a:r>
              <a:rPr lang="en-US" sz="2400" dirty="0">
                <a:solidFill>
                  <a:srgbClr val="CFD0D8"/>
                </a:solidFill>
                <a:latin typeface="Roboto" pitchFamily="34" charset="0"/>
                <a:ea typeface="Roboto" pitchFamily="34" charset="-122"/>
                <a:cs typeface="Roboto" pitchFamily="34" charset="-120"/>
              </a:rPr>
              <a:t>May has the highest average revenue per order at $401.83</a:t>
            </a:r>
            <a:r>
              <a:rPr lang="en-US" sz="1944" dirty="0">
                <a:solidFill>
                  <a:srgbClr val="CFD0D8"/>
                </a:solidFill>
                <a:latin typeface="Roboto" pitchFamily="34" charset="0"/>
                <a:ea typeface="Roboto" pitchFamily="34" charset="-122"/>
                <a:cs typeface="Roboto" pitchFamily="34" charset="-120"/>
              </a:rPr>
              <a:t>.</a:t>
            </a:r>
            <a:endParaRPr lang="en-US" sz="1944" dirty="0"/>
          </a:p>
        </p:txBody>
      </p:sp>
      <p:sp>
        <p:nvSpPr>
          <p:cNvPr id="8" name="Text 5"/>
          <p:cNvSpPr/>
          <p:nvPr/>
        </p:nvSpPr>
        <p:spPr>
          <a:xfrm>
            <a:off x="8018859" y="5007104"/>
            <a:ext cx="5755124" cy="1148560"/>
          </a:xfrm>
          <a:prstGeom prst="rect">
            <a:avLst/>
          </a:prstGeom>
          <a:noFill/>
          <a:ln/>
        </p:spPr>
        <p:txBody>
          <a:bodyPr wrap="square" rtlCol="0" anchor="t"/>
          <a:lstStyle/>
          <a:p>
            <a:pPr marL="342900" indent="-342900" algn="l">
              <a:lnSpc>
                <a:spcPts val="3110"/>
              </a:lnSpc>
              <a:buSzPct val="100000"/>
              <a:buChar char="•"/>
            </a:pPr>
            <a:r>
              <a:rPr lang="en-US" sz="2400" dirty="0">
                <a:solidFill>
                  <a:srgbClr val="CFD0D8"/>
                </a:solidFill>
                <a:latin typeface="Roboto" pitchFamily="34" charset="0"/>
                <a:ea typeface="Roboto" pitchFamily="34" charset="-122"/>
                <a:cs typeface="Roboto" pitchFamily="34" charset="-120"/>
              </a:rPr>
              <a:t>April follows with $376.09, also showing strong performance.</a:t>
            </a:r>
            <a:endParaRPr lang="en-US" sz="2400" dirty="0"/>
          </a:p>
        </p:txBody>
      </p:sp>
      <p:sp>
        <p:nvSpPr>
          <p:cNvPr id="9" name="Text 6"/>
          <p:cNvSpPr/>
          <p:nvPr/>
        </p:nvSpPr>
        <p:spPr>
          <a:xfrm>
            <a:off x="8018859" y="5996155"/>
            <a:ext cx="5755124" cy="1747883"/>
          </a:xfrm>
          <a:prstGeom prst="rect">
            <a:avLst/>
          </a:prstGeom>
          <a:noFill/>
          <a:ln/>
        </p:spPr>
        <p:txBody>
          <a:bodyPr wrap="square" rtlCol="0" anchor="t"/>
          <a:lstStyle/>
          <a:p>
            <a:pPr marL="342900" indent="-342900" algn="l">
              <a:lnSpc>
                <a:spcPts val="3110"/>
              </a:lnSpc>
              <a:buSzPct val="100000"/>
              <a:buChar char="•"/>
            </a:pPr>
            <a:r>
              <a:rPr lang="en-US" sz="2400" dirty="0">
                <a:solidFill>
                  <a:srgbClr val="CFD0D8"/>
                </a:solidFill>
                <a:latin typeface="Roboto" pitchFamily="34" charset="0"/>
                <a:ea typeface="Roboto" pitchFamily="34" charset="-122"/>
                <a:cs typeface="Roboto" pitchFamily="34" charset="-120"/>
              </a:rPr>
              <a:t>September has the lowest average revenue per order at $286.69, suggesting a potential seasonal or performance dip.</a:t>
            </a:r>
            <a:endParaRPr lang="en-US" sz="2400" dirty="0"/>
          </a:p>
        </p:txBody>
      </p:sp>
      <p:pic>
        <p:nvPicPr>
          <p:cNvPr id="10" name="Picture 9">
            <a:extLst>
              <a:ext uri="{FF2B5EF4-FFF2-40B4-BE49-F238E27FC236}">
                <a16:creationId xmlns:a16="http://schemas.microsoft.com/office/drawing/2014/main" id="{2B041EF9-4571-0730-C379-F99BC8FD0BFB}"/>
              </a:ext>
            </a:extLst>
          </p:cNvPr>
          <p:cNvPicPr>
            <a:picLocks noChangeAspect="1"/>
          </p:cNvPicPr>
          <p:nvPr/>
        </p:nvPicPr>
        <p:blipFill>
          <a:blip r:embed="rId4"/>
          <a:stretch>
            <a:fillRect/>
          </a:stretch>
        </p:blipFill>
        <p:spPr>
          <a:xfrm>
            <a:off x="1100884" y="1017863"/>
            <a:ext cx="5220027" cy="2951608"/>
          </a:xfrm>
          <a:prstGeom prst="rect">
            <a:avLst/>
          </a:prstGeom>
        </p:spPr>
      </p:pic>
      <p:graphicFrame>
        <p:nvGraphicFramePr>
          <p:cNvPr id="13" name="Chart 12">
            <a:extLst>
              <a:ext uri="{FF2B5EF4-FFF2-40B4-BE49-F238E27FC236}">
                <a16:creationId xmlns:a16="http://schemas.microsoft.com/office/drawing/2014/main" id="{58338B41-345B-27AA-F9B1-F99585769A09}"/>
              </a:ext>
            </a:extLst>
          </p:cNvPr>
          <p:cNvGraphicFramePr/>
          <p:nvPr>
            <p:extLst>
              <p:ext uri="{D42A27DB-BD31-4B8C-83A1-F6EECF244321}">
                <p14:modId xmlns:p14="http://schemas.microsoft.com/office/powerpoint/2010/main" val="2268006609"/>
              </p:ext>
            </p:extLst>
          </p:nvPr>
        </p:nvGraphicFramePr>
        <p:xfrm>
          <a:off x="8309490" y="1017863"/>
          <a:ext cx="4929395" cy="276819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95442"/>
          </a:xfrm>
          <a:prstGeom prst="rect">
            <a:avLst/>
          </a:prstGeom>
          <a:solidFill>
            <a:srgbClr val="000018">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7372484" y="3415545"/>
            <a:ext cx="3375497" cy="8668345"/>
          </a:xfrm>
          <a:prstGeom prst="rect">
            <a:avLst/>
          </a:prstGeom>
        </p:spPr>
      </p:pic>
      <p:sp>
        <p:nvSpPr>
          <p:cNvPr id="6" name="Text 1"/>
          <p:cNvSpPr/>
          <p:nvPr/>
        </p:nvSpPr>
        <p:spPr>
          <a:xfrm>
            <a:off x="4241260" y="475178"/>
            <a:ext cx="8793804" cy="814388"/>
          </a:xfrm>
          <a:prstGeom prst="rect">
            <a:avLst/>
          </a:prstGeom>
          <a:noFill/>
          <a:ln/>
        </p:spPr>
        <p:txBody>
          <a:bodyPr wrap="none" rtlCol="0" anchor="t"/>
          <a:lstStyle/>
          <a:p>
            <a:pPr marL="0" indent="0">
              <a:lnSpc>
                <a:spcPts val="4253"/>
              </a:lnSpc>
              <a:buNone/>
            </a:pPr>
            <a:r>
              <a:rPr lang="en-US" sz="6000" b="1" dirty="0">
                <a:solidFill>
                  <a:schemeClr val="bg1"/>
                </a:solidFill>
                <a:latin typeface="Roboto" pitchFamily="34" charset="0"/>
                <a:ea typeface="Roboto" pitchFamily="34" charset="-122"/>
                <a:cs typeface="Roboto" pitchFamily="34" charset="-120"/>
              </a:rPr>
              <a:t>Order Ratings</a:t>
            </a:r>
            <a:endParaRPr lang="en-US" sz="6000" b="1" dirty="0">
              <a:solidFill>
                <a:schemeClr val="bg1"/>
              </a:solidFill>
            </a:endParaRPr>
          </a:p>
        </p:txBody>
      </p:sp>
      <p:pic>
        <p:nvPicPr>
          <p:cNvPr id="7" name="Image 3" descr="preencoded.png"/>
          <p:cNvPicPr>
            <a:picLocks noChangeAspect="1"/>
          </p:cNvPicPr>
          <p:nvPr/>
        </p:nvPicPr>
        <p:blipFill>
          <a:blip r:embed="rId5"/>
          <a:stretch>
            <a:fillRect/>
          </a:stretch>
        </p:blipFill>
        <p:spPr>
          <a:xfrm>
            <a:off x="5706080" y="1174967"/>
            <a:ext cx="661502" cy="661502"/>
          </a:xfrm>
          <a:prstGeom prst="rect">
            <a:avLst/>
          </a:prstGeom>
        </p:spPr>
      </p:pic>
      <p:sp>
        <p:nvSpPr>
          <p:cNvPr id="8" name="Text 2"/>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3200" b="1" dirty="0">
                <a:solidFill>
                  <a:schemeClr val="bg1"/>
                </a:solidFill>
                <a:latin typeface="Roboto" pitchFamily="34" charset="0"/>
                <a:ea typeface="Roboto" pitchFamily="34" charset="-122"/>
                <a:cs typeface="Roboto" pitchFamily="34" charset="-120"/>
              </a:rPr>
              <a:t>Ratings by Slot</a:t>
            </a:r>
            <a:endParaRPr lang="en-US" sz="3200" b="1" dirty="0">
              <a:solidFill>
                <a:schemeClr val="bg1"/>
              </a:solidFill>
            </a:endParaRPr>
          </a:p>
        </p:txBody>
      </p:sp>
      <p:sp>
        <p:nvSpPr>
          <p:cNvPr id="9" name="Text 3"/>
          <p:cNvSpPr/>
          <p:nvPr/>
        </p:nvSpPr>
        <p:spPr>
          <a:xfrm>
            <a:off x="6091238" y="2252663"/>
            <a:ext cx="8539162" cy="959046"/>
          </a:xfrm>
          <a:prstGeom prst="rect">
            <a:avLst/>
          </a:prstGeom>
          <a:noFill/>
          <a:ln/>
        </p:spPr>
        <p:txBody>
          <a:bodyPr wrap="square" rtlCol="0" anchor="t"/>
          <a:lstStyle/>
          <a:p>
            <a:pPr marL="342900" indent="-342900" algn="l">
              <a:lnSpc>
                <a:spcPts val="2177"/>
              </a:lnSpc>
              <a:buSzPct val="100000"/>
              <a:buChar char="•"/>
            </a:pPr>
            <a:r>
              <a:rPr lang="en-US" sz="2000" dirty="0">
                <a:solidFill>
                  <a:srgbClr val="CFD0D8"/>
                </a:solidFill>
                <a:latin typeface="Roboto" pitchFamily="34" charset="0"/>
                <a:ea typeface="Roboto" pitchFamily="34" charset="-122"/>
                <a:cs typeface="Roboto" pitchFamily="34" charset="-120"/>
              </a:rPr>
              <a:t>Morning slots tend to have slightly higher ratings compared to Late Night, which has the lowest average rating.</a:t>
            </a:r>
            <a:endParaRPr lang="en-US" sz="2000" dirty="0"/>
          </a:p>
        </p:txBody>
      </p:sp>
      <p:pic>
        <p:nvPicPr>
          <p:cNvPr id="10" name="Image 4" descr="preencoded.png"/>
          <p:cNvPicPr>
            <a:picLocks noChangeAspect="1"/>
          </p:cNvPicPr>
          <p:nvPr/>
        </p:nvPicPr>
        <p:blipFill>
          <a:blip r:embed="rId6"/>
          <a:stretch>
            <a:fillRect/>
          </a:stretch>
        </p:blipFill>
        <p:spPr>
          <a:xfrm>
            <a:off x="5760487" y="2831568"/>
            <a:ext cx="661502" cy="661502"/>
          </a:xfrm>
          <a:prstGeom prst="rect">
            <a:avLst/>
          </a:prstGeom>
        </p:spPr>
      </p:pic>
      <p:sp>
        <p:nvSpPr>
          <p:cNvPr id="11" name="Text 4"/>
          <p:cNvSpPr/>
          <p:nvPr/>
        </p:nvSpPr>
        <p:spPr>
          <a:xfrm>
            <a:off x="6091238" y="3655263"/>
            <a:ext cx="2160270" cy="459537"/>
          </a:xfrm>
          <a:prstGeom prst="rect">
            <a:avLst/>
          </a:prstGeom>
          <a:noFill/>
          <a:ln/>
        </p:spPr>
        <p:txBody>
          <a:bodyPr wrap="none" rtlCol="0" anchor="t"/>
          <a:lstStyle/>
          <a:p>
            <a:pPr marL="0" indent="0" algn="l">
              <a:lnSpc>
                <a:spcPts val="2126"/>
              </a:lnSpc>
              <a:buNone/>
            </a:pPr>
            <a:r>
              <a:rPr lang="en-US" sz="3200" b="1" dirty="0">
                <a:solidFill>
                  <a:schemeClr val="bg1"/>
                </a:solidFill>
                <a:latin typeface="Roboto" pitchFamily="34" charset="0"/>
                <a:ea typeface="Roboto" pitchFamily="34" charset="-122"/>
                <a:cs typeface="Roboto" pitchFamily="34" charset="-120"/>
              </a:rPr>
              <a:t>Ratings by Items</a:t>
            </a:r>
            <a:endParaRPr lang="en-US" sz="3200" b="1" dirty="0">
              <a:solidFill>
                <a:schemeClr val="bg1"/>
              </a:solidFill>
            </a:endParaRPr>
          </a:p>
        </p:txBody>
      </p:sp>
      <p:sp>
        <p:nvSpPr>
          <p:cNvPr id="12" name="Text 5"/>
          <p:cNvSpPr/>
          <p:nvPr/>
        </p:nvSpPr>
        <p:spPr>
          <a:xfrm>
            <a:off x="6091238" y="3936624"/>
            <a:ext cx="8364064" cy="753509"/>
          </a:xfrm>
          <a:prstGeom prst="rect">
            <a:avLst/>
          </a:prstGeom>
          <a:noFill/>
          <a:ln/>
        </p:spPr>
        <p:txBody>
          <a:bodyPr wrap="none" rtlCol="0" anchor="t"/>
          <a:lstStyle/>
          <a:p>
            <a:pPr marL="342900" indent="-342900" algn="l">
              <a:lnSpc>
                <a:spcPts val="2177"/>
              </a:lnSpc>
              <a:buSzPct val="100000"/>
              <a:buChar char="•"/>
            </a:pPr>
            <a:r>
              <a:rPr lang="en-US" sz="2000" dirty="0">
                <a:solidFill>
                  <a:srgbClr val="CFD0D8"/>
                </a:solidFill>
                <a:latin typeface="Roboto" pitchFamily="34" charset="0"/>
                <a:ea typeface="Roboto" pitchFamily="34" charset="-122"/>
                <a:cs typeface="Roboto" pitchFamily="34" charset="-120"/>
              </a:rPr>
              <a:t>Ratings generally increase with the number of items ordered, with</a:t>
            </a:r>
          </a:p>
          <a:p>
            <a:pPr algn="l">
              <a:lnSpc>
                <a:spcPts val="2177"/>
              </a:lnSpc>
              <a:buSzPct val="100000"/>
            </a:pPr>
            <a:r>
              <a:rPr lang="en-US" sz="2000" dirty="0">
                <a:solidFill>
                  <a:srgbClr val="CFD0D8"/>
                </a:solidFill>
                <a:latin typeface="Roboto" pitchFamily="34" charset="0"/>
                <a:ea typeface="Roboto" pitchFamily="34" charset="-122"/>
                <a:cs typeface="Roboto" pitchFamily="34" charset="-120"/>
              </a:rPr>
              <a:t>      higher ratings for larger orders.</a:t>
            </a:r>
            <a:endParaRPr lang="en-US" sz="2000" dirty="0"/>
          </a:p>
        </p:txBody>
      </p:sp>
      <p:sp>
        <p:nvSpPr>
          <p:cNvPr id="13" name="Text 6"/>
          <p:cNvSpPr/>
          <p:nvPr/>
        </p:nvSpPr>
        <p:spPr>
          <a:xfrm>
            <a:off x="6091238" y="4558354"/>
            <a:ext cx="7896275" cy="753509"/>
          </a:xfrm>
          <a:prstGeom prst="rect">
            <a:avLst/>
          </a:prstGeom>
          <a:noFill/>
          <a:ln/>
        </p:spPr>
        <p:txBody>
          <a:bodyPr wrap="none" rtlCol="0" anchor="t"/>
          <a:lstStyle/>
          <a:p>
            <a:pPr marL="342900" indent="-342900" algn="l">
              <a:lnSpc>
                <a:spcPts val="2177"/>
              </a:lnSpc>
              <a:buSzPct val="100000"/>
              <a:buChar char="•"/>
            </a:pPr>
            <a:r>
              <a:rPr lang="en-US" sz="2000" dirty="0">
                <a:solidFill>
                  <a:srgbClr val="CFD0D8"/>
                </a:solidFill>
                <a:latin typeface="Roboto" pitchFamily="34" charset="0"/>
                <a:ea typeface="Roboto" pitchFamily="34" charset="-122"/>
                <a:cs typeface="Roboto" pitchFamily="34" charset="-120"/>
              </a:rPr>
              <a:t>Orders with 15 to 24 products tend to have higher average ratings,</a:t>
            </a:r>
          </a:p>
          <a:p>
            <a:pPr algn="l">
              <a:lnSpc>
                <a:spcPts val="2177"/>
              </a:lnSpc>
              <a:buSzPct val="100000"/>
            </a:pPr>
            <a:r>
              <a:rPr lang="en-US" sz="2000" dirty="0">
                <a:solidFill>
                  <a:srgbClr val="CFD0D8"/>
                </a:solidFill>
                <a:latin typeface="Roboto" pitchFamily="34" charset="0"/>
                <a:ea typeface="Roboto" pitchFamily="34" charset="-122"/>
                <a:cs typeface="Roboto" pitchFamily="34" charset="-120"/>
              </a:rPr>
              <a:t>      ranging from 3.37 to 4.55.</a:t>
            </a:r>
            <a:endParaRPr lang="en-US" sz="2000" dirty="0"/>
          </a:p>
        </p:txBody>
      </p:sp>
      <p:pic>
        <p:nvPicPr>
          <p:cNvPr id="14" name="Image 5" descr="preencoded.png"/>
          <p:cNvPicPr>
            <a:picLocks noChangeAspect="1"/>
          </p:cNvPicPr>
          <p:nvPr/>
        </p:nvPicPr>
        <p:blipFill>
          <a:blip r:embed="rId7"/>
          <a:stretch>
            <a:fillRect/>
          </a:stretch>
        </p:blipFill>
        <p:spPr>
          <a:xfrm>
            <a:off x="5848051" y="5119340"/>
            <a:ext cx="661502" cy="661502"/>
          </a:xfrm>
          <a:prstGeom prst="rect">
            <a:avLst/>
          </a:prstGeom>
        </p:spPr>
      </p:pic>
      <p:sp>
        <p:nvSpPr>
          <p:cNvPr id="15" name="Text 7"/>
          <p:cNvSpPr/>
          <p:nvPr/>
        </p:nvSpPr>
        <p:spPr>
          <a:xfrm>
            <a:off x="6091238" y="5837373"/>
            <a:ext cx="2663656" cy="372676"/>
          </a:xfrm>
          <a:prstGeom prst="rect">
            <a:avLst/>
          </a:prstGeom>
          <a:noFill/>
          <a:ln/>
        </p:spPr>
        <p:txBody>
          <a:bodyPr wrap="none" rtlCol="0" anchor="t"/>
          <a:lstStyle/>
          <a:p>
            <a:pPr marL="0" indent="0" algn="l">
              <a:lnSpc>
                <a:spcPts val="2126"/>
              </a:lnSpc>
              <a:buNone/>
            </a:pPr>
            <a:r>
              <a:rPr lang="en-US" sz="3200" b="1" dirty="0">
                <a:solidFill>
                  <a:schemeClr val="bg1"/>
                </a:solidFill>
                <a:latin typeface="Roboto" pitchFamily="34" charset="0"/>
                <a:ea typeface="Roboto" pitchFamily="34" charset="-122"/>
                <a:cs typeface="Roboto" pitchFamily="34" charset="-120"/>
              </a:rPr>
              <a:t>Ratings and Discounts</a:t>
            </a:r>
            <a:endParaRPr lang="en-US" sz="3200" b="1" dirty="0">
              <a:solidFill>
                <a:schemeClr val="bg1"/>
              </a:solidFill>
            </a:endParaRPr>
          </a:p>
        </p:txBody>
      </p:sp>
      <p:sp>
        <p:nvSpPr>
          <p:cNvPr id="16" name="Text 8"/>
          <p:cNvSpPr/>
          <p:nvPr/>
        </p:nvSpPr>
        <p:spPr>
          <a:xfrm>
            <a:off x="6091238" y="6266580"/>
            <a:ext cx="8539162" cy="671553"/>
          </a:xfrm>
          <a:prstGeom prst="rect">
            <a:avLst/>
          </a:prstGeom>
          <a:noFill/>
          <a:ln/>
        </p:spPr>
        <p:txBody>
          <a:bodyPr wrap="square" rtlCol="0" anchor="t"/>
          <a:lstStyle/>
          <a:p>
            <a:pPr marL="342900" indent="-342900" algn="l">
              <a:lnSpc>
                <a:spcPts val="2177"/>
              </a:lnSpc>
              <a:buSzPct val="100000"/>
              <a:buChar char="•"/>
            </a:pPr>
            <a:r>
              <a:rPr lang="en-US" sz="2000" dirty="0">
                <a:solidFill>
                  <a:srgbClr val="CFD0D8"/>
                </a:solidFill>
                <a:latin typeface="Roboto" pitchFamily="34" charset="0"/>
                <a:ea typeface="Roboto" pitchFamily="34" charset="-122"/>
                <a:cs typeface="Roboto" pitchFamily="34" charset="-120"/>
              </a:rPr>
              <a:t>Substantial discounts (15-21%) correlate with higher average ratings, indicating customer satisfaction.</a:t>
            </a:r>
            <a:endParaRPr lang="en-US" sz="2000" dirty="0"/>
          </a:p>
        </p:txBody>
      </p:sp>
      <p:sp>
        <p:nvSpPr>
          <p:cNvPr id="17" name="Text 9"/>
          <p:cNvSpPr/>
          <p:nvPr/>
        </p:nvSpPr>
        <p:spPr>
          <a:xfrm>
            <a:off x="6091238" y="6938133"/>
            <a:ext cx="8539162" cy="372759"/>
          </a:xfrm>
          <a:prstGeom prst="rect">
            <a:avLst/>
          </a:prstGeom>
          <a:noFill/>
          <a:ln/>
        </p:spPr>
        <p:txBody>
          <a:bodyPr wrap="square" rtlCol="0" anchor="t"/>
          <a:lstStyle/>
          <a:p>
            <a:pPr marL="342900" indent="-342900" algn="l">
              <a:lnSpc>
                <a:spcPts val="2177"/>
              </a:lnSpc>
              <a:buSzPct val="100000"/>
              <a:buChar char="•"/>
            </a:pPr>
            <a:r>
              <a:rPr lang="en-US" sz="2000" dirty="0">
                <a:solidFill>
                  <a:srgbClr val="CFD0D8"/>
                </a:solidFill>
                <a:latin typeface="Roboto" pitchFamily="34" charset="0"/>
                <a:ea typeface="Roboto" pitchFamily="34" charset="-122"/>
                <a:cs typeface="Roboto" pitchFamily="34" charset="-120"/>
              </a:rPr>
              <a:t>Orders with low to moderate discounts show a diverse range of ratings, from as low as 3.00 to as high as 4.00</a:t>
            </a:r>
            <a:endParaRPr lang="en-US" sz="2000" dirty="0"/>
          </a:p>
        </p:txBody>
      </p:sp>
      <p:sp>
        <p:nvSpPr>
          <p:cNvPr id="18" name="Text 10"/>
          <p:cNvSpPr/>
          <p:nvPr/>
        </p:nvSpPr>
        <p:spPr>
          <a:xfrm>
            <a:off x="6091238" y="7640002"/>
            <a:ext cx="8539162" cy="721281"/>
          </a:xfrm>
          <a:prstGeom prst="rect">
            <a:avLst/>
          </a:prstGeom>
          <a:noFill/>
          <a:ln/>
        </p:spPr>
        <p:txBody>
          <a:bodyPr wrap="square" rtlCol="0" anchor="t"/>
          <a:lstStyle/>
          <a:p>
            <a:pPr marL="342900" indent="-342900" algn="l">
              <a:lnSpc>
                <a:spcPts val="2177"/>
              </a:lnSpc>
              <a:buSzPct val="100000"/>
              <a:buChar char="•"/>
            </a:pPr>
            <a:r>
              <a:rPr lang="en-US" sz="2000" dirty="0">
                <a:solidFill>
                  <a:srgbClr val="CFD0D8"/>
                </a:solidFill>
                <a:latin typeface="Roboto" pitchFamily="34" charset="0"/>
                <a:ea typeface="Roboto" pitchFamily="34" charset="-122"/>
                <a:cs typeface="Roboto" pitchFamily="34" charset="-120"/>
              </a:rPr>
              <a:t>Orders with high discounts generally receive more consistent and higher ratings, typically ranging from 3.50 to 4.50</a:t>
            </a:r>
            <a:endParaRPr lang="en-US" sz="2000" dirty="0"/>
          </a:p>
        </p:txBody>
      </p:sp>
      <p:pic>
        <p:nvPicPr>
          <p:cNvPr id="20" name="Picture 19">
            <a:extLst>
              <a:ext uri="{FF2B5EF4-FFF2-40B4-BE49-F238E27FC236}">
                <a16:creationId xmlns:a16="http://schemas.microsoft.com/office/drawing/2014/main" id="{F0AB6083-1779-9243-5618-7DFEAC1E87EB}"/>
              </a:ext>
            </a:extLst>
          </p:cNvPr>
          <p:cNvPicPr>
            <a:picLocks noChangeAspect="1"/>
          </p:cNvPicPr>
          <p:nvPr/>
        </p:nvPicPr>
        <p:blipFill>
          <a:blip r:embed="rId8"/>
          <a:stretch>
            <a:fillRect/>
          </a:stretch>
        </p:blipFill>
        <p:spPr>
          <a:xfrm>
            <a:off x="-719847" y="475178"/>
            <a:ext cx="7352288" cy="7886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486400" y="217170"/>
            <a:ext cx="9144000" cy="1704261"/>
          </a:xfrm>
          <a:prstGeom prst="rect">
            <a:avLst/>
          </a:prstGeom>
          <a:noFill/>
          <a:ln/>
        </p:spPr>
        <p:txBody>
          <a:bodyPr wrap="none" rtlCol="0" anchor="t"/>
          <a:lstStyle/>
          <a:p>
            <a:pPr marL="0" indent="0">
              <a:lnSpc>
                <a:spcPts val="4807"/>
              </a:lnSpc>
              <a:buNone/>
            </a:pPr>
            <a:r>
              <a:rPr lang="en-US" sz="6000" b="1" dirty="0">
                <a:solidFill>
                  <a:srgbClr val="FFFFFF"/>
                </a:solidFill>
                <a:latin typeface="Roboto" pitchFamily="34" charset="0"/>
                <a:ea typeface="Roboto" pitchFamily="34" charset="-122"/>
                <a:cs typeface="Roboto" pitchFamily="34" charset="-120"/>
              </a:rPr>
              <a:t>Delivery Charges and </a:t>
            </a:r>
          </a:p>
          <a:p>
            <a:pPr marL="0" indent="0">
              <a:lnSpc>
                <a:spcPts val="4807"/>
              </a:lnSpc>
              <a:buNone/>
            </a:pPr>
            <a:r>
              <a:rPr lang="en-US" sz="6000" b="1" dirty="0">
                <a:solidFill>
                  <a:srgbClr val="FFFFFF"/>
                </a:solidFill>
                <a:latin typeface="Roboto" pitchFamily="34" charset="0"/>
                <a:ea typeface="Roboto" pitchFamily="34" charset="-122"/>
                <a:cs typeface="Roboto" pitchFamily="34" charset="-120"/>
              </a:rPr>
              <a:t>Discounts</a:t>
            </a:r>
            <a:endParaRPr lang="en-US" sz="6000" b="1" dirty="0"/>
          </a:p>
        </p:txBody>
      </p:sp>
      <p:sp>
        <p:nvSpPr>
          <p:cNvPr id="6" name="Shape 2"/>
          <p:cNvSpPr/>
          <p:nvPr/>
        </p:nvSpPr>
        <p:spPr>
          <a:xfrm>
            <a:off x="6443424" y="2214324"/>
            <a:ext cx="39052" cy="4704278"/>
          </a:xfrm>
          <a:prstGeom prst="roundRect">
            <a:avLst>
              <a:gd name="adj" fmla="val 225092"/>
            </a:avLst>
          </a:prstGeom>
          <a:solidFill>
            <a:srgbClr val="313E80"/>
          </a:solidFill>
          <a:ln/>
        </p:spPr>
      </p:sp>
      <p:sp>
        <p:nvSpPr>
          <p:cNvPr id="7" name="Shape 3"/>
          <p:cNvSpPr/>
          <p:nvPr/>
        </p:nvSpPr>
        <p:spPr>
          <a:xfrm>
            <a:off x="6682680" y="2634139"/>
            <a:ext cx="683657" cy="39053"/>
          </a:xfrm>
          <a:prstGeom prst="roundRect">
            <a:avLst>
              <a:gd name="adj" fmla="val 225086"/>
            </a:avLst>
          </a:prstGeom>
          <a:solidFill>
            <a:srgbClr val="313E80"/>
          </a:solidFill>
          <a:ln/>
        </p:spPr>
      </p:sp>
      <p:sp>
        <p:nvSpPr>
          <p:cNvPr id="8" name="Shape 4"/>
          <p:cNvSpPr/>
          <p:nvPr/>
        </p:nvSpPr>
        <p:spPr>
          <a:xfrm>
            <a:off x="6243221" y="2433995"/>
            <a:ext cx="439460" cy="439460"/>
          </a:xfrm>
          <a:prstGeom prst="roundRect">
            <a:avLst>
              <a:gd name="adj" fmla="val 20003"/>
            </a:avLst>
          </a:prstGeom>
          <a:solidFill>
            <a:srgbClr val="182567"/>
          </a:solidFill>
          <a:ln w="7620">
            <a:solidFill>
              <a:srgbClr val="313E80"/>
            </a:solidFill>
            <a:prstDash val="solid"/>
          </a:ln>
        </p:spPr>
      </p:sp>
      <p:sp>
        <p:nvSpPr>
          <p:cNvPr id="9" name="Text 5"/>
          <p:cNvSpPr/>
          <p:nvPr/>
        </p:nvSpPr>
        <p:spPr>
          <a:xfrm>
            <a:off x="6379666" y="2507218"/>
            <a:ext cx="166568" cy="293013"/>
          </a:xfrm>
          <a:prstGeom prst="rect">
            <a:avLst/>
          </a:prstGeom>
          <a:noFill/>
          <a:ln/>
        </p:spPr>
        <p:txBody>
          <a:bodyPr wrap="none" rtlCol="0" anchor="t"/>
          <a:lstStyle/>
          <a:p>
            <a:pPr marL="0" indent="0" algn="ctr">
              <a:lnSpc>
                <a:spcPts val="2307"/>
              </a:lnSpc>
              <a:buNone/>
            </a:pPr>
            <a:r>
              <a:rPr lang="en-US" sz="2307" dirty="0">
                <a:solidFill>
                  <a:srgbClr val="CFD0D8"/>
                </a:solidFill>
                <a:latin typeface="Roboto" pitchFamily="34" charset="0"/>
                <a:ea typeface="Roboto" pitchFamily="34" charset="-122"/>
                <a:cs typeface="Roboto" pitchFamily="34" charset="-120"/>
              </a:rPr>
              <a:t>1</a:t>
            </a:r>
            <a:endParaRPr lang="en-US" sz="2307" dirty="0"/>
          </a:p>
        </p:txBody>
      </p:sp>
      <p:sp>
        <p:nvSpPr>
          <p:cNvPr id="10" name="Text 6"/>
          <p:cNvSpPr/>
          <p:nvPr/>
        </p:nvSpPr>
        <p:spPr>
          <a:xfrm>
            <a:off x="7503258" y="1999938"/>
            <a:ext cx="2441734" cy="949762"/>
          </a:xfrm>
          <a:prstGeom prst="rect">
            <a:avLst/>
          </a:prstGeom>
          <a:noFill/>
          <a:ln/>
        </p:spPr>
        <p:txBody>
          <a:bodyPr wrap="none" rtlCol="0" anchor="t"/>
          <a:lstStyle/>
          <a:p>
            <a:pPr marL="0" indent="0" algn="l">
              <a:lnSpc>
                <a:spcPts val="2403"/>
              </a:lnSpc>
              <a:buNone/>
            </a:pPr>
            <a:r>
              <a:rPr lang="en-US" sz="3200" b="1" dirty="0">
                <a:solidFill>
                  <a:schemeClr val="bg1"/>
                </a:solidFill>
                <a:latin typeface="Roboto" pitchFamily="34" charset="0"/>
                <a:ea typeface="Roboto" pitchFamily="34" charset="-122"/>
                <a:cs typeface="Roboto" pitchFamily="34" charset="-120"/>
              </a:rPr>
              <a:t>Late Night Charges</a:t>
            </a:r>
            <a:endParaRPr lang="en-US" sz="3200" b="1" dirty="0">
              <a:solidFill>
                <a:schemeClr val="bg1"/>
              </a:solidFill>
            </a:endParaRPr>
          </a:p>
        </p:txBody>
      </p:sp>
      <p:sp>
        <p:nvSpPr>
          <p:cNvPr id="11" name="Text 7"/>
          <p:cNvSpPr/>
          <p:nvPr/>
        </p:nvSpPr>
        <p:spPr>
          <a:xfrm>
            <a:off x="7537252" y="2507218"/>
            <a:ext cx="6409492" cy="949762"/>
          </a:xfrm>
          <a:prstGeom prst="rect">
            <a:avLst/>
          </a:prstGeom>
          <a:noFill/>
          <a:ln/>
        </p:spPr>
        <p:txBody>
          <a:bodyPr wrap="square" rtlCol="0" anchor="t"/>
          <a:lstStyle/>
          <a:p>
            <a:pPr marL="0" indent="0" algn="l">
              <a:lnSpc>
                <a:spcPts val="2461"/>
              </a:lnSpc>
              <a:buNone/>
            </a:pPr>
            <a:r>
              <a:rPr lang="en-US" sz="2400" dirty="0">
                <a:solidFill>
                  <a:srgbClr val="CFD0D8"/>
                </a:solidFill>
                <a:latin typeface="Roboto" pitchFamily="34" charset="0"/>
                <a:ea typeface="Roboto" pitchFamily="34" charset="-122"/>
                <a:cs typeface="Roboto" pitchFamily="34" charset="-120"/>
              </a:rPr>
              <a:t>Delivery charges are highest during the Late Night slot, suggesting increased costs for late-hour deliveries.</a:t>
            </a:r>
            <a:endParaRPr lang="en-US" sz="2400" dirty="0"/>
          </a:p>
        </p:txBody>
      </p:sp>
      <p:sp>
        <p:nvSpPr>
          <p:cNvPr id="12" name="Shape 8"/>
          <p:cNvSpPr/>
          <p:nvPr/>
        </p:nvSpPr>
        <p:spPr>
          <a:xfrm>
            <a:off x="6682680" y="4267319"/>
            <a:ext cx="683657" cy="39053"/>
          </a:xfrm>
          <a:prstGeom prst="roundRect">
            <a:avLst>
              <a:gd name="adj" fmla="val 225086"/>
            </a:avLst>
          </a:prstGeom>
          <a:solidFill>
            <a:srgbClr val="313E80"/>
          </a:solidFill>
          <a:ln/>
        </p:spPr>
      </p:sp>
      <p:sp>
        <p:nvSpPr>
          <p:cNvPr id="13" name="Shape 9"/>
          <p:cNvSpPr/>
          <p:nvPr/>
        </p:nvSpPr>
        <p:spPr>
          <a:xfrm>
            <a:off x="6243221" y="4067175"/>
            <a:ext cx="439460" cy="439460"/>
          </a:xfrm>
          <a:prstGeom prst="roundRect">
            <a:avLst>
              <a:gd name="adj" fmla="val 20003"/>
            </a:avLst>
          </a:prstGeom>
          <a:solidFill>
            <a:srgbClr val="182567"/>
          </a:solidFill>
          <a:ln w="7620">
            <a:solidFill>
              <a:srgbClr val="313E80"/>
            </a:solidFill>
            <a:prstDash val="solid"/>
          </a:ln>
        </p:spPr>
      </p:sp>
      <p:sp>
        <p:nvSpPr>
          <p:cNvPr id="14" name="Text 10"/>
          <p:cNvSpPr/>
          <p:nvPr/>
        </p:nvSpPr>
        <p:spPr>
          <a:xfrm>
            <a:off x="6379666" y="4140398"/>
            <a:ext cx="166568" cy="293013"/>
          </a:xfrm>
          <a:prstGeom prst="rect">
            <a:avLst/>
          </a:prstGeom>
          <a:noFill/>
          <a:ln/>
        </p:spPr>
        <p:txBody>
          <a:bodyPr wrap="none" rtlCol="0" anchor="t"/>
          <a:lstStyle/>
          <a:p>
            <a:pPr marL="0" indent="0" algn="ctr">
              <a:lnSpc>
                <a:spcPts val="2307"/>
              </a:lnSpc>
              <a:buNone/>
            </a:pPr>
            <a:r>
              <a:rPr lang="en-US" sz="2307" dirty="0">
                <a:solidFill>
                  <a:srgbClr val="CFD0D8"/>
                </a:solidFill>
                <a:latin typeface="Roboto" pitchFamily="34" charset="0"/>
                <a:ea typeface="Roboto" pitchFamily="34" charset="-122"/>
                <a:cs typeface="Roboto" pitchFamily="34" charset="-120"/>
              </a:rPr>
              <a:t>2</a:t>
            </a:r>
            <a:endParaRPr lang="en-US" sz="2307" dirty="0"/>
          </a:p>
        </p:txBody>
      </p:sp>
      <p:sp>
        <p:nvSpPr>
          <p:cNvPr id="15" name="Text 11"/>
          <p:cNvSpPr/>
          <p:nvPr/>
        </p:nvSpPr>
        <p:spPr>
          <a:xfrm>
            <a:off x="7537252" y="4042767"/>
            <a:ext cx="2441734" cy="305157"/>
          </a:xfrm>
          <a:prstGeom prst="rect">
            <a:avLst/>
          </a:prstGeom>
          <a:noFill/>
          <a:ln/>
        </p:spPr>
        <p:txBody>
          <a:bodyPr wrap="none" rtlCol="0" anchor="t"/>
          <a:lstStyle/>
          <a:p>
            <a:pPr marL="0" indent="0" algn="l">
              <a:lnSpc>
                <a:spcPts val="2403"/>
              </a:lnSpc>
              <a:buNone/>
            </a:pPr>
            <a:r>
              <a:rPr lang="en-US" sz="3200" b="1" dirty="0">
                <a:solidFill>
                  <a:schemeClr val="bg1"/>
                </a:solidFill>
                <a:latin typeface="Roboto" panose="02000000000000000000" pitchFamily="2" charset="0"/>
                <a:ea typeface="Roboto" panose="02000000000000000000" pitchFamily="2" charset="0"/>
                <a:cs typeface="Roboto" panose="02000000000000000000" pitchFamily="2" charset="0"/>
              </a:rPr>
              <a:t>Month wise</a:t>
            </a:r>
          </a:p>
        </p:txBody>
      </p:sp>
      <p:sp>
        <p:nvSpPr>
          <p:cNvPr id="16" name="Text 12"/>
          <p:cNvSpPr/>
          <p:nvPr/>
        </p:nvSpPr>
        <p:spPr>
          <a:xfrm>
            <a:off x="7537252" y="4465082"/>
            <a:ext cx="6409492" cy="625078"/>
          </a:xfrm>
          <a:prstGeom prst="rect">
            <a:avLst/>
          </a:prstGeom>
          <a:noFill/>
          <a:ln/>
        </p:spPr>
        <p:txBody>
          <a:bodyPr wrap="square" rtlCol="0" anchor="t"/>
          <a:lstStyle/>
          <a:p>
            <a:pPr marL="0" indent="0" algn="l">
              <a:lnSpc>
                <a:spcPts val="2461"/>
              </a:lnSpc>
              <a:buNone/>
            </a:pPr>
            <a:r>
              <a:rPr lang="en-US" sz="2400" b="0" dirty="0">
                <a:solidFill>
                  <a:schemeClr val="bg1"/>
                </a:solidFill>
                <a:effectLst/>
                <a:latin typeface="Roboto" panose="02000000000000000000" pitchFamily="2" charset="0"/>
                <a:ea typeface="Roboto" panose="02000000000000000000" pitchFamily="2" charset="0"/>
                <a:cs typeface="Roboto" panose="02000000000000000000" pitchFamily="2" charset="0"/>
              </a:rPr>
              <a:t>Months like January and February tend to have higher average delivery charges, especially in late night and evening slots</a:t>
            </a:r>
            <a:r>
              <a:rPr lang="en-US" sz="2400" dirty="0">
                <a:solidFill>
                  <a:schemeClr val="bg1"/>
                </a:solidFill>
                <a:latin typeface="Roboto" panose="02000000000000000000" pitchFamily="2" charset="0"/>
                <a:ea typeface="Roboto" panose="02000000000000000000" pitchFamily="2" charset="0"/>
                <a:cs typeface="Roboto" panose="02000000000000000000" pitchFamily="2" charset="0"/>
              </a:rPr>
              <a:t>.</a:t>
            </a:r>
          </a:p>
        </p:txBody>
      </p:sp>
      <p:sp>
        <p:nvSpPr>
          <p:cNvPr id="17" name="Shape 13"/>
          <p:cNvSpPr/>
          <p:nvPr/>
        </p:nvSpPr>
        <p:spPr>
          <a:xfrm>
            <a:off x="6682680" y="5900499"/>
            <a:ext cx="683657" cy="39053"/>
          </a:xfrm>
          <a:prstGeom prst="roundRect">
            <a:avLst>
              <a:gd name="adj" fmla="val 225086"/>
            </a:avLst>
          </a:prstGeom>
          <a:solidFill>
            <a:srgbClr val="313E80"/>
          </a:solidFill>
          <a:ln/>
        </p:spPr>
      </p:sp>
      <p:sp>
        <p:nvSpPr>
          <p:cNvPr id="18" name="Shape 14"/>
          <p:cNvSpPr/>
          <p:nvPr/>
        </p:nvSpPr>
        <p:spPr>
          <a:xfrm>
            <a:off x="6243221" y="5700355"/>
            <a:ext cx="439460" cy="439460"/>
          </a:xfrm>
          <a:prstGeom prst="roundRect">
            <a:avLst>
              <a:gd name="adj" fmla="val 20003"/>
            </a:avLst>
          </a:prstGeom>
          <a:solidFill>
            <a:srgbClr val="182567"/>
          </a:solidFill>
          <a:ln w="7620">
            <a:solidFill>
              <a:srgbClr val="313E80"/>
            </a:solidFill>
            <a:prstDash val="solid"/>
          </a:ln>
        </p:spPr>
      </p:sp>
      <p:sp>
        <p:nvSpPr>
          <p:cNvPr id="19" name="Text 15"/>
          <p:cNvSpPr/>
          <p:nvPr/>
        </p:nvSpPr>
        <p:spPr>
          <a:xfrm>
            <a:off x="6379666" y="5773579"/>
            <a:ext cx="166568" cy="293013"/>
          </a:xfrm>
          <a:prstGeom prst="rect">
            <a:avLst/>
          </a:prstGeom>
          <a:noFill/>
          <a:ln/>
        </p:spPr>
        <p:txBody>
          <a:bodyPr wrap="none" rtlCol="0" anchor="t"/>
          <a:lstStyle/>
          <a:p>
            <a:pPr marL="0" indent="0" algn="ctr">
              <a:lnSpc>
                <a:spcPts val="2307"/>
              </a:lnSpc>
              <a:buNone/>
            </a:pPr>
            <a:r>
              <a:rPr lang="en-US" sz="2307" dirty="0">
                <a:solidFill>
                  <a:srgbClr val="CFD0D8"/>
                </a:solidFill>
                <a:latin typeface="Roboto" pitchFamily="34" charset="0"/>
                <a:ea typeface="Roboto" pitchFamily="34" charset="-122"/>
                <a:cs typeface="Roboto" pitchFamily="34" charset="-120"/>
              </a:rPr>
              <a:t>3</a:t>
            </a:r>
            <a:endParaRPr lang="en-US" sz="2307" dirty="0"/>
          </a:p>
        </p:txBody>
      </p:sp>
      <p:sp>
        <p:nvSpPr>
          <p:cNvPr id="20" name="Text 16"/>
          <p:cNvSpPr/>
          <p:nvPr/>
        </p:nvSpPr>
        <p:spPr>
          <a:xfrm>
            <a:off x="7537252" y="5700355"/>
            <a:ext cx="2441734" cy="437867"/>
          </a:xfrm>
          <a:prstGeom prst="rect">
            <a:avLst/>
          </a:prstGeom>
          <a:noFill/>
          <a:ln/>
        </p:spPr>
        <p:txBody>
          <a:bodyPr wrap="none" rtlCol="0" anchor="t"/>
          <a:lstStyle/>
          <a:p>
            <a:pPr marL="0" indent="0" algn="l">
              <a:lnSpc>
                <a:spcPts val="2403"/>
              </a:lnSpc>
              <a:buNone/>
            </a:pPr>
            <a:r>
              <a:rPr lang="en-US" sz="3200" b="1" dirty="0">
                <a:solidFill>
                  <a:schemeClr val="bg1"/>
                </a:solidFill>
                <a:latin typeface="Roboto" pitchFamily="34" charset="0"/>
                <a:ea typeface="Roboto" pitchFamily="34" charset="-122"/>
                <a:cs typeface="Roboto" pitchFamily="34" charset="-120"/>
              </a:rPr>
              <a:t>Discount Variations</a:t>
            </a:r>
            <a:endParaRPr lang="en-US" sz="3200" b="1" dirty="0">
              <a:solidFill>
                <a:schemeClr val="bg1"/>
              </a:solidFill>
            </a:endParaRPr>
          </a:p>
        </p:txBody>
      </p:sp>
      <p:sp>
        <p:nvSpPr>
          <p:cNvPr id="21" name="Text 17"/>
          <p:cNvSpPr/>
          <p:nvPr/>
        </p:nvSpPr>
        <p:spPr>
          <a:xfrm>
            <a:off x="7537252" y="6229662"/>
            <a:ext cx="6409492" cy="1268418"/>
          </a:xfrm>
          <a:prstGeom prst="rect">
            <a:avLst/>
          </a:prstGeom>
          <a:noFill/>
          <a:ln/>
        </p:spPr>
        <p:txBody>
          <a:bodyPr wrap="square" rtlCol="0" anchor="t"/>
          <a:lstStyle/>
          <a:p>
            <a:pPr marL="0" indent="0" algn="l">
              <a:lnSpc>
                <a:spcPts val="2461"/>
              </a:lnSpc>
              <a:buNone/>
            </a:pPr>
            <a:r>
              <a:rPr lang="en-US" sz="2400" dirty="0">
                <a:solidFill>
                  <a:srgbClr val="CFD0D8"/>
                </a:solidFill>
                <a:latin typeface="Roboto" pitchFamily="34" charset="0"/>
                <a:ea typeface="Roboto" pitchFamily="34" charset="-122"/>
                <a:cs typeface="Roboto" pitchFamily="34" charset="-120"/>
              </a:rPr>
              <a:t>Discounts show significant variability across months and time slots, with higher percentages during promotional periods.</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0" y="1680209"/>
            <a:ext cx="5486400" cy="5444371"/>
          </a:xfrm>
          <a:prstGeom prst="rect">
            <a:avLst/>
          </a:prstGeom>
        </p:spPr>
      </p:pic>
      <p:sp>
        <p:nvSpPr>
          <p:cNvPr id="6" name="Text 1"/>
          <p:cNvSpPr/>
          <p:nvPr/>
        </p:nvSpPr>
        <p:spPr>
          <a:xfrm>
            <a:off x="6350437" y="1105019"/>
            <a:ext cx="7415927" cy="1543050"/>
          </a:xfrm>
          <a:prstGeom prst="rect">
            <a:avLst/>
          </a:prstGeom>
          <a:noFill/>
          <a:ln/>
        </p:spPr>
        <p:txBody>
          <a:bodyPr wrap="square" rtlCol="0" anchor="t"/>
          <a:lstStyle/>
          <a:p>
            <a:pPr marL="0" indent="0">
              <a:lnSpc>
                <a:spcPts val="6075"/>
              </a:lnSpc>
              <a:buNone/>
            </a:pPr>
            <a:r>
              <a:rPr lang="en-US" sz="6000" b="1" dirty="0">
                <a:solidFill>
                  <a:schemeClr val="bg1"/>
                </a:solidFill>
                <a:latin typeface="Roboto" pitchFamily="34" charset="0"/>
                <a:ea typeface="Roboto" pitchFamily="34" charset="-122"/>
                <a:cs typeface="Roboto" pitchFamily="34" charset="-120"/>
              </a:rPr>
              <a:t>Delivery Charges and Ratings</a:t>
            </a:r>
            <a:endParaRPr lang="en-US" sz="6000" b="1" dirty="0">
              <a:solidFill>
                <a:schemeClr val="bg1"/>
              </a:solidFill>
            </a:endParaRPr>
          </a:p>
        </p:txBody>
      </p:sp>
      <p:sp>
        <p:nvSpPr>
          <p:cNvPr id="7" name="Shape 2"/>
          <p:cNvSpPr/>
          <p:nvPr/>
        </p:nvSpPr>
        <p:spPr>
          <a:xfrm>
            <a:off x="6350437" y="3018353"/>
            <a:ext cx="7415927" cy="4106228"/>
          </a:xfrm>
          <a:prstGeom prst="roundRect">
            <a:avLst>
              <a:gd name="adj" fmla="val 2706"/>
            </a:avLst>
          </a:prstGeom>
          <a:noFill/>
          <a:ln w="15240">
            <a:solidFill>
              <a:srgbClr val="FFFFFF">
                <a:alpha val="24000"/>
              </a:srgbClr>
            </a:solidFill>
            <a:prstDash val="solid"/>
          </a:ln>
        </p:spPr>
      </p:sp>
      <p:sp>
        <p:nvSpPr>
          <p:cNvPr id="8" name="Shape 3"/>
          <p:cNvSpPr/>
          <p:nvPr/>
        </p:nvSpPr>
        <p:spPr>
          <a:xfrm>
            <a:off x="6365677" y="3033593"/>
            <a:ext cx="7385447" cy="706517"/>
          </a:xfrm>
          <a:prstGeom prst="rect">
            <a:avLst/>
          </a:prstGeom>
          <a:solidFill>
            <a:srgbClr val="FFFFFF">
              <a:alpha val="4000"/>
            </a:srgbClr>
          </a:solidFill>
          <a:ln/>
        </p:spPr>
      </p:sp>
      <p:sp>
        <p:nvSpPr>
          <p:cNvPr id="9" name="Text 4"/>
          <p:cNvSpPr/>
          <p:nvPr/>
        </p:nvSpPr>
        <p:spPr>
          <a:xfrm>
            <a:off x="6612493" y="3189327"/>
            <a:ext cx="3195280" cy="395049"/>
          </a:xfrm>
          <a:prstGeom prst="rect">
            <a:avLst/>
          </a:prstGeom>
          <a:noFill/>
          <a:ln/>
        </p:spPr>
        <p:txBody>
          <a:bodyPr wrap="none" rtlCol="0" anchor="t"/>
          <a:lstStyle/>
          <a:p>
            <a:pPr marL="0" indent="0">
              <a:lnSpc>
                <a:spcPts val="3110"/>
              </a:lnSpc>
              <a:buNone/>
            </a:pPr>
            <a:r>
              <a:rPr lang="en-US" sz="2400" b="1" dirty="0">
                <a:solidFill>
                  <a:schemeClr val="accent1"/>
                </a:solidFill>
                <a:latin typeface="Roboto" pitchFamily="34" charset="0"/>
                <a:ea typeface="Roboto" pitchFamily="34" charset="-122"/>
                <a:cs typeface="Roboto" pitchFamily="34" charset="-120"/>
              </a:rPr>
              <a:t>Delivery Charges</a:t>
            </a:r>
            <a:endParaRPr lang="en-US" sz="2400" b="1" dirty="0">
              <a:solidFill>
                <a:schemeClr val="accent1"/>
              </a:solidFill>
            </a:endParaRPr>
          </a:p>
        </p:txBody>
      </p:sp>
      <p:sp>
        <p:nvSpPr>
          <p:cNvPr id="10" name="Text 5"/>
          <p:cNvSpPr/>
          <p:nvPr/>
        </p:nvSpPr>
        <p:spPr>
          <a:xfrm>
            <a:off x="10309027" y="3189327"/>
            <a:ext cx="3195280" cy="395049"/>
          </a:xfrm>
          <a:prstGeom prst="rect">
            <a:avLst/>
          </a:prstGeom>
          <a:noFill/>
          <a:ln/>
        </p:spPr>
        <p:txBody>
          <a:bodyPr wrap="none" rtlCol="0" anchor="t"/>
          <a:lstStyle/>
          <a:p>
            <a:pPr marL="0" indent="0">
              <a:lnSpc>
                <a:spcPts val="3110"/>
              </a:lnSpc>
              <a:buNone/>
            </a:pPr>
            <a:r>
              <a:rPr lang="en-US" sz="2400" b="1" dirty="0">
                <a:solidFill>
                  <a:schemeClr val="accent1"/>
                </a:solidFill>
                <a:latin typeface="Roboto" pitchFamily="34" charset="0"/>
                <a:ea typeface="Roboto" pitchFamily="34" charset="-122"/>
                <a:cs typeface="Roboto" pitchFamily="34" charset="-120"/>
              </a:rPr>
              <a:t>Average Rating</a:t>
            </a:r>
            <a:endParaRPr lang="en-US" sz="2400" b="1" dirty="0">
              <a:solidFill>
                <a:schemeClr val="accent1"/>
              </a:solidFill>
            </a:endParaRPr>
          </a:p>
        </p:txBody>
      </p:sp>
      <p:sp>
        <p:nvSpPr>
          <p:cNvPr id="11" name="Shape 6"/>
          <p:cNvSpPr/>
          <p:nvPr/>
        </p:nvSpPr>
        <p:spPr>
          <a:xfrm>
            <a:off x="6365677" y="3740110"/>
            <a:ext cx="7385447" cy="706517"/>
          </a:xfrm>
          <a:prstGeom prst="rect">
            <a:avLst/>
          </a:prstGeom>
          <a:solidFill>
            <a:srgbClr val="000000">
              <a:alpha val="4000"/>
            </a:srgbClr>
          </a:solidFill>
          <a:ln/>
        </p:spPr>
      </p:sp>
      <p:sp>
        <p:nvSpPr>
          <p:cNvPr id="12" name="Text 7"/>
          <p:cNvSpPr/>
          <p:nvPr/>
        </p:nvSpPr>
        <p:spPr>
          <a:xfrm>
            <a:off x="6612493" y="3895844"/>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$18.90 (Morning)</a:t>
            </a:r>
            <a:endParaRPr lang="en-US" sz="1944" dirty="0"/>
          </a:p>
        </p:txBody>
      </p:sp>
      <p:sp>
        <p:nvSpPr>
          <p:cNvPr id="13" name="Text 8"/>
          <p:cNvSpPr/>
          <p:nvPr/>
        </p:nvSpPr>
        <p:spPr>
          <a:xfrm>
            <a:off x="10309027" y="3895844"/>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3.70</a:t>
            </a:r>
            <a:endParaRPr lang="en-US" sz="1944" dirty="0"/>
          </a:p>
        </p:txBody>
      </p:sp>
      <p:sp>
        <p:nvSpPr>
          <p:cNvPr id="14" name="Shape 9"/>
          <p:cNvSpPr/>
          <p:nvPr/>
        </p:nvSpPr>
        <p:spPr>
          <a:xfrm>
            <a:off x="6365677" y="4446627"/>
            <a:ext cx="7385447" cy="706517"/>
          </a:xfrm>
          <a:prstGeom prst="rect">
            <a:avLst/>
          </a:prstGeom>
          <a:solidFill>
            <a:srgbClr val="FFFFFF">
              <a:alpha val="4000"/>
            </a:srgbClr>
          </a:solidFill>
          <a:ln/>
        </p:spPr>
      </p:sp>
      <p:sp>
        <p:nvSpPr>
          <p:cNvPr id="15" name="Text 10"/>
          <p:cNvSpPr/>
          <p:nvPr/>
        </p:nvSpPr>
        <p:spPr>
          <a:xfrm>
            <a:off x="6612493" y="4602361"/>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$19.20 (Afternoon)</a:t>
            </a:r>
            <a:endParaRPr lang="en-US" sz="1944" dirty="0"/>
          </a:p>
        </p:txBody>
      </p:sp>
      <p:sp>
        <p:nvSpPr>
          <p:cNvPr id="16" name="Text 11"/>
          <p:cNvSpPr/>
          <p:nvPr/>
        </p:nvSpPr>
        <p:spPr>
          <a:xfrm>
            <a:off x="10309027" y="4602361"/>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3.68</a:t>
            </a:r>
            <a:endParaRPr lang="en-US" sz="1944" dirty="0"/>
          </a:p>
        </p:txBody>
      </p:sp>
      <p:sp>
        <p:nvSpPr>
          <p:cNvPr id="17" name="Shape 12"/>
          <p:cNvSpPr/>
          <p:nvPr/>
        </p:nvSpPr>
        <p:spPr>
          <a:xfrm>
            <a:off x="6365677" y="5153144"/>
            <a:ext cx="7385447" cy="706517"/>
          </a:xfrm>
          <a:prstGeom prst="rect">
            <a:avLst/>
          </a:prstGeom>
          <a:solidFill>
            <a:srgbClr val="000000">
              <a:alpha val="4000"/>
            </a:srgbClr>
          </a:solidFill>
          <a:ln/>
        </p:spPr>
      </p:sp>
      <p:sp>
        <p:nvSpPr>
          <p:cNvPr id="18" name="Text 13"/>
          <p:cNvSpPr/>
          <p:nvPr/>
        </p:nvSpPr>
        <p:spPr>
          <a:xfrm>
            <a:off x="6612493" y="5308878"/>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$19.93 (Evening)</a:t>
            </a:r>
            <a:endParaRPr lang="en-US" sz="1944" dirty="0"/>
          </a:p>
        </p:txBody>
      </p:sp>
      <p:sp>
        <p:nvSpPr>
          <p:cNvPr id="19" name="Text 14"/>
          <p:cNvSpPr/>
          <p:nvPr/>
        </p:nvSpPr>
        <p:spPr>
          <a:xfrm>
            <a:off x="10309027" y="5308878"/>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3.67</a:t>
            </a:r>
            <a:endParaRPr lang="en-US" sz="1944" dirty="0"/>
          </a:p>
        </p:txBody>
      </p:sp>
      <p:sp>
        <p:nvSpPr>
          <p:cNvPr id="20" name="Shape 15"/>
          <p:cNvSpPr/>
          <p:nvPr/>
        </p:nvSpPr>
        <p:spPr>
          <a:xfrm>
            <a:off x="6365677" y="5859661"/>
            <a:ext cx="7385447" cy="1249680"/>
          </a:xfrm>
          <a:prstGeom prst="rect">
            <a:avLst/>
          </a:prstGeom>
          <a:solidFill>
            <a:srgbClr val="FFFFFF">
              <a:alpha val="4000"/>
            </a:srgbClr>
          </a:solidFill>
          <a:ln/>
        </p:spPr>
      </p:sp>
      <p:sp>
        <p:nvSpPr>
          <p:cNvPr id="21" name="Text 16"/>
          <p:cNvSpPr/>
          <p:nvPr/>
        </p:nvSpPr>
        <p:spPr>
          <a:xfrm>
            <a:off x="6612493" y="6015395"/>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$32.09 (Late Night)</a:t>
            </a:r>
            <a:endParaRPr lang="en-US" sz="1944" dirty="0"/>
          </a:p>
        </p:txBody>
      </p:sp>
      <p:sp>
        <p:nvSpPr>
          <p:cNvPr id="22" name="Text 17"/>
          <p:cNvSpPr/>
          <p:nvPr/>
        </p:nvSpPr>
        <p:spPr>
          <a:xfrm>
            <a:off x="6612493" y="6558558"/>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$20.82 (Night)</a:t>
            </a:r>
            <a:endParaRPr lang="en-US" sz="1944" dirty="0"/>
          </a:p>
        </p:txBody>
      </p:sp>
      <p:sp>
        <p:nvSpPr>
          <p:cNvPr id="23" name="Text 18"/>
          <p:cNvSpPr/>
          <p:nvPr/>
        </p:nvSpPr>
        <p:spPr>
          <a:xfrm>
            <a:off x="10309027" y="6015395"/>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3.33</a:t>
            </a:r>
            <a:endParaRPr lang="en-US" sz="1944" dirty="0"/>
          </a:p>
        </p:txBody>
      </p:sp>
      <p:sp>
        <p:nvSpPr>
          <p:cNvPr id="24" name="Text 19"/>
          <p:cNvSpPr/>
          <p:nvPr/>
        </p:nvSpPr>
        <p:spPr>
          <a:xfrm>
            <a:off x="10309027" y="6558558"/>
            <a:ext cx="3195280" cy="395049"/>
          </a:xfrm>
          <a:prstGeom prst="rect">
            <a:avLst/>
          </a:prstGeom>
          <a:noFill/>
          <a:ln/>
        </p:spPr>
        <p:txBody>
          <a:bodyPr wrap="non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3.58</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330</TotalTime>
  <Words>985</Words>
  <Application>Microsoft Office PowerPoint</Application>
  <PresentationFormat>Custom</PresentationFormat>
  <Paragraphs>116</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Appala Pravallika Reddy</cp:lastModifiedBy>
  <cp:revision>3</cp:revision>
  <dcterms:created xsi:type="dcterms:W3CDTF">2024-06-30T05:18:52Z</dcterms:created>
  <dcterms:modified xsi:type="dcterms:W3CDTF">2024-06-30T10:50:26Z</dcterms:modified>
</cp:coreProperties>
</file>